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embeddedFontLst>
    <p:embeddedFont>
      <p:font typeface="Raleway Light" panose="020B0604020202020204" charset="-52"/>
      <p:regular r:id="rId40"/>
      <p: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Raleway Medium" panose="020B0604020202020204" charset="-52"/>
      <p:regular r:id="rId48"/>
      <p:italic r:id="rId49"/>
    </p:embeddedFont>
    <p:embeddedFont>
      <p:font typeface="Raleway" panose="020B0604020202020204" charset="-52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7EB17-F435-4416-AB73-1B5844408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D27668-7ADB-404E-8F4E-C9A7A176D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2855B2-F4FE-430F-8434-C6B48522394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F0D1C0-EFA2-438D-9D86-B8A15398CC1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077E52-AAF6-4BA4-83BA-E6E8A058D5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90A5-75A5-480A-B7D5-CA5F7CE82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6C24F4-309A-409A-9383-36E2A4BB4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071FF5-8934-475B-AC74-67834CED88E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16C881-DB6F-4FC8-9D67-25D28F2553B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69BB1-60E1-4372-B3FE-2D3489A10D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2009A3-6A8A-4CD6-B64B-EEE74501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BE392C-4B60-4E6C-B9EF-4669FA477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7098D-D2EB-4661-BA2B-0DEDE02C2B1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22A4E-6F5E-4F6E-B1B5-77F1AF7C0B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C368CE-DC22-4E29-8DB9-4858BC02CC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F24FD-3925-48AD-9262-74B39D7BF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61462A-2D08-4E7C-96CB-076D030DE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E31332-30AB-4111-AC25-0B1B6E07ECC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B8AE31-CB81-4E43-97EF-3D00F1BDDEB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F96D03-CA5D-4646-A434-42E7F3B4EA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490681-DE7C-4C2B-80B6-2684F7C2C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884AE3-90F2-4233-A9C2-28F555C43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E040E9-6F9D-4A40-94E5-7C02F5D08AE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44909E-8FF4-448E-82F9-EE396863DED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C2EFE3-7004-47EB-B70A-BDA9E51805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304DB-024C-4243-BAB7-B0ECD8E0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70799-BE39-4DE9-95FD-E28BB0063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2700FF-D853-4837-B297-135582A16286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4D8B0C-A714-4383-BDFC-ABD68A535A2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1AA1F8-89DF-4932-8B3F-F0C0F0423A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3C74FC-1A12-4E9A-A6F9-34D5ED207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E25C0-6FD3-45D7-9086-1F896AF51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4B805B-B38C-4DB1-859B-82A75ADAF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CD0066-AF2D-4F1A-8824-E88532E712E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6CDF2E8-2466-483E-BC36-01FE22DEB20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FCFDF5-FDDD-4697-96E3-3B309CD1CCF6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DDE724-2427-4B98-9588-83AD5A35F2C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0408DCD-B4AB-4AB6-85BA-A31D5FA7ADC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F0FDE3-D55B-4D14-A3D1-A90DF040A6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65711-A8E9-4459-9704-08DAB890A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B9A0A0-79FD-4D72-BEDD-97210FEF846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F2ED4A-976C-446F-8AD6-0F8BAC4DCCD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3D0EC6-EAA7-4322-88EC-BC5AFFF4ED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64633B-7761-4402-99E5-A9ECBA060CF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B10D2A-26C9-4061-81D7-5FF14506D0F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21DF75-0DD3-4BB6-92D1-BBD42B0E4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52957-2E84-43D1-88A5-5054CC7DE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9705E8-3656-4A9F-B556-76940702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9D9715-5303-4C93-90B3-6EB0153B80A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15D7D4-B390-4CF2-A3E0-98B0FB46052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1ED1C9-3CFF-4CDE-BDA3-7AB5DF9367F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5A1CD0-41BC-4863-9649-A6C2C8A31A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136F-47D5-4A55-9874-1728EA12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8F8331-F125-49F5-869F-197C297198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B44A2F-E4AA-4459-9B0D-A66C266897C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1CF905-1E8B-42C6-BE14-07036A48266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33D74A-4917-4D30-A4BA-4B4ACACFC3A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D9EC7-E27D-4E7C-AEEB-2B7BFAB938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681CB6B-F6E8-46C1-B4A4-445826D151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EB37A-A6EC-4F3A-880C-316013CA2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60A787-6B7F-4F79-9C47-CB9A26870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CF6E8E-CA5B-45EA-90E1-64DBDAAA36F6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C437A-F257-4591-98C1-4705A4AD8377}" type="datetimeFigureOut">
              <a:t>21.07.2026</a:t>
            </a:fld>
            <a:endParaRPr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7F3081-D2F8-409D-8C90-710CBA93F6BA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AE7586-D000-4192-BCDE-7255AC4DE720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1CB6B-F6E8-46C1-B4A4-445826D1515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6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700" y="277523"/>
            <a:ext cx="860196" cy="1082791"/>
          </a:xfrm>
          <a:prstGeom prst="rect">
            <a:avLst/>
          </a:prstGeom>
        </p:spPr>
      </p:pic>
      <p:pic>
        <p:nvPicPr>
          <p:cNvPr id="10007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21041">
            <a:off x="9956933" y="4073440"/>
            <a:ext cx="1916279" cy="1916279"/>
          </a:xfrm>
          <a:prstGeom prst="rect">
            <a:avLst/>
          </a:prstGeom>
        </p:spPr>
      </p:pic>
      <p:pic>
        <p:nvPicPr>
          <p:cNvPr id="10008" name="Рисунок 6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325178">
            <a:off x="10434033" y="4550539"/>
            <a:ext cx="962081" cy="962081"/>
          </a:xfrm>
          <a:prstGeom prst="rect">
            <a:avLst/>
          </a:prstGeom>
        </p:spPr>
      </p:pic>
      <p:sp>
        <p:nvSpPr>
          <p:cNvPr id="10000" name="TextBox 4">
            <a:extLst>
              <a:ext uri="{FF2B5EF4-FFF2-40B4-BE49-F238E27FC236}">
                <a16:creationId xmlns:a16="http://schemas.microsoft.com/office/drawing/2014/main" id="{CBD11E97-B854-4799-8070-D271AB51814A}"/>
              </a:ext>
            </a:extLst>
          </p:cNvPr>
          <p:cNvSpPr>
            <a:spLocks noGrp="1"/>
          </p:cNvSpPr>
          <p:nvPr/>
        </p:nvSpPr>
        <p:spPr>
          <a:xfrm>
            <a:off x="1254827" y="859846"/>
            <a:ext cx="4498848" cy="29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00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ЮЖНЫЙ ПАРУС · ЦИТ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A977475E-DF4F-4D49-A4F7-75FDA7EC44A6}"/>
              </a:ext>
            </a:extLst>
          </p:cNvPr>
          <p:cNvSpPr>
            <a:spLocks noGrp="1"/>
          </p:cNvSpPr>
          <p:nvPr/>
        </p:nvSpPr>
        <p:spPr>
          <a:xfrm>
            <a:off x="1254827" y="1854750"/>
            <a:ext cx="7123176" cy="1949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2624" b="1" i="0">
                <a:solidFill>
                  <a:srgbClr val="00B0F0"/>
                </a:solidFill>
                <a:latin typeface="Raleway Light"/>
                <a:ea typeface="Raleway Light"/>
                <a:cs typeface="Raleway Light"/>
              </a:rPr>
              <a:t>Интеграция с ЕГИСЗ</a:t>
            </a:r>
          </a:p>
          <a:p>
            <a:pPr algn="l">
              <a:lnSpc>
                <a:spcPct val="12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2624" b="1" i="0">
                <a:solidFill>
                  <a:srgbClr val="00B0F0"/>
                </a:solidFill>
                <a:latin typeface="Raleway Light"/>
                <a:ea typeface="Raleway Light"/>
                <a:cs typeface="Raleway Light"/>
              </a:rPr>
              <a:t>Автоматизация выгрузки в ФРМО/ФРМР</a:t>
            </a:r>
          </a:p>
          <a:p>
            <a:pPr algn="l">
              <a:lnSpc>
                <a:spcPct val="12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2624" b="1" i="0">
                <a:solidFill>
                  <a:srgbClr val="00B0F0"/>
                </a:solidFill>
                <a:latin typeface="Raleway Light"/>
                <a:ea typeface="Raleway Light"/>
                <a:cs typeface="Raleway Light"/>
              </a:rPr>
              <a:t>для учреждений СУЗ КК</a:t>
            </a:r>
          </a:p>
        </p:txBody>
      </p:sp>
      <p:sp>
        <p:nvSpPr>
          <p:cNvPr id="10002" name="TextBox 6">
            <a:extLst>
              <a:ext uri="{FF2B5EF4-FFF2-40B4-BE49-F238E27FC236}">
                <a16:creationId xmlns:a16="http://schemas.microsoft.com/office/drawing/2014/main" id="{0CDF5344-8C89-43FD-ABF7-5348F977047C}"/>
              </a:ext>
            </a:extLst>
          </p:cNvPr>
          <p:cNvSpPr>
            <a:spLocks noGrp="1"/>
          </p:cNvSpPr>
          <p:nvPr/>
        </p:nvSpPr>
        <p:spPr>
          <a:xfrm>
            <a:off x="1254827" y="3804251"/>
            <a:ext cx="6373368" cy="4921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0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Итоги и статистика по выгрузке</a:t>
            </a:r>
            <a:r>
              <a:rPr sz="123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 по состоянию на 16.07.2026</a:t>
            </a:r>
          </a:p>
          <a:p>
            <a:pPr algn="l">
              <a:lnSpc>
                <a:spcPct val="13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с динамикой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val="1970619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FC0C3A2E-EB6A-4290-B802-80D98F32A316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220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Всего 9 организаций в статусе "Критические расхождения" не выполняли сверку данных более 1 месяца - было 22 в мае. Динамика положительная.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DF126CDC-A213-4137-8D9E-CDA0F736A13E}"/>
              </a:ext>
            </a:extLst>
          </p:cNvPr>
          <p:cNvSpPr>
            <a:spLocks noGrp="1"/>
          </p:cNvSpPr>
          <p:nvPr/>
        </p:nvSpPr>
        <p:spPr>
          <a:xfrm>
            <a:off x="676275" y="1973376"/>
            <a:ext cx="5199451" cy="832163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9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июль 2026</a:t>
            </a:r>
          </a:p>
        </p:txBody>
      </p:sp>
      <p:sp>
        <p:nvSpPr>
          <p:cNvPr id="10002" name="Rounded Rectangle 7">
            <a:extLst>
              <a:ext uri="{FF2B5EF4-FFF2-40B4-BE49-F238E27FC236}">
                <a16:creationId xmlns:a16="http://schemas.microsoft.com/office/drawing/2014/main" id="{B6D422FD-ABB1-424E-9CF7-F83E96BBF63A}"/>
              </a:ext>
            </a:extLst>
          </p:cNvPr>
          <p:cNvSpPr>
            <a:spLocks noGrp="1"/>
          </p:cNvSpPr>
          <p:nvPr/>
        </p:nvSpPr>
        <p:spPr>
          <a:xfrm>
            <a:off x="6132212" y="1973376"/>
            <a:ext cx="5199451" cy="832163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22 - 9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снижение с мая</a:t>
            </a:r>
          </a:p>
        </p:txBody>
      </p:sp>
      <p:sp>
        <p:nvSpPr>
          <p:cNvPr id="10003" name="TextBox 8">
            <a:extLst>
              <a:ext uri="{FF2B5EF4-FFF2-40B4-BE49-F238E27FC236}">
                <a16:creationId xmlns:a16="http://schemas.microsoft.com/office/drawing/2014/main" id="{1FF71556-35DB-4D74-B710-5EDAA39139B3}"/>
              </a:ext>
            </a:extLst>
          </p:cNvPr>
          <p:cNvSpPr>
            <a:spLocks noGrp="1"/>
          </p:cNvSpPr>
          <p:nvPr/>
        </p:nvSpPr>
        <p:spPr>
          <a:xfrm>
            <a:off x="676275" y="3068327"/>
            <a:ext cx="3484279" cy="3065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0722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"ГП № 7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1319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"ГП № 1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1338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"УБ № 3 Г. СОЧИ" МЗ КК</a:t>
            </a:r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34672AE7-A706-46DD-81E6-70B7FC01D5FF}"/>
              </a:ext>
            </a:extLst>
          </p:cNvPr>
          <p:cNvSpPr>
            <a:spLocks noGrp="1"/>
          </p:cNvSpPr>
          <p:nvPr/>
        </p:nvSpPr>
        <p:spPr>
          <a:xfrm>
            <a:off x="4291948" y="3068327"/>
            <a:ext cx="3484279" cy="3065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3501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"ЛАБИНСКАЯ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4001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"ОТРАДНЕНСКАЯ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6172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КПТД</a:t>
            </a:r>
          </a:p>
        </p:txBody>
      </p:sp>
      <p:sp>
        <p:nvSpPr>
          <p:cNvPr id="10005" name="TextBox 10">
            <a:extLst>
              <a:ext uri="{FF2B5EF4-FFF2-40B4-BE49-F238E27FC236}">
                <a16:creationId xmlns:a16="http://schemas.microsoft.com/office/drawing/2014/main" id="{04DF7208-03A0-4339-A2F8-0D9209427BEB}"/>
              </a:ext>
            </a:extLst>
          </p:cNvPr>
          <p:cNvSpPr>
            <a:spLocks noGrp="1"/>
          </p:cNvSpPr>
          <p:nvPr/>
        </p:nvSpPr>
        <p:spPr>
          <a:xfrm>
            <a:off x="7907620" y="3068327"/>
            <a:ext cx="3484279" cy="3065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6201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АПТД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6205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"АРОД"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6279  </a:t>
            </a:r>
            <a:r>
              <a:rPr sz="115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ГБУЗ БЮРО СМЭ № 2</a:t>
            </a:r>
          </a:p>
        </p:txBody>
      </p:sp>
      <p:pic>
        <p:nvPicPr>
          <p:cNvPr id="10013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ФРМО. Расхождения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66297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4">
            <a:extLst>
              <a:ext uri="{FF2B5EF4-FFF2-40B4-BE49-F238E27FC236}">
                <a16:creationId xmlns:a16="http://schemas.microsoft.com/office/drawing/2014/main" id="{C1E992F6-A7B5-4575-8142-BBDDCB6995C7}"/>
              </a:ext>
            </a:extLst>
          </p:cNvPr>
          <p:cNvSpPr>
            <a:spLocks noGrp="1"/>
          </p:cNvSpPr>
          <p:nvPr/>
        </p:nvSpPr>
        <p:spPr>
          <a:xfrm>
            <a:off x="676276" y="1447800"/>
            <a:ext cx="10174167" cy="582189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37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Важно! После успешной настройки выгрузки необходимо следить за статусом выгрузки!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CEE65D2D-4A3F-47D0-9588-146102D8B2CB}"/>
              </a:ext>
            </a:extLst>
          </p:cNvPr>
          <p:cNvSpPr>
            <a:spLocks noGrp="1"/>
          </p:cNvSpPr>
          <p:nvPr/>
        </p:nvSpPr>
        <p:spPr>
          <a:xfrm>
            <a:off x="676275" y="2237914"/>
            <a:ext cx="9317003" cy="1371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6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"Ожидание"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6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"Выгружено с системными ошибками"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6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"Системная ошибка"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6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"Блокировка до исправления"</a:t>
            </a:r>
          </a:p>
        </p:txBody>
      </p:sp>
      <p:pic>
        <p:nvPicPr>
          <p:cNvPr id="10008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030" y="3644274"/>
            <a:ext cx="7718818" cy="2798071"/>
          </a:xfrm>
          <a:prstGeom prst="rect">
            <a:avLst/>
          </a:prstGeom>
        </p:spPr>
      </p:pic>
      <p:sp>
        <p:nvSpPr>
          <p:cNvPr id="10003" name="screenshot-frame-1">
            <a:extLst>
              <a:ext uri="{FF2B5EF4-FFF2-40B4-BE49-F238E27FC236}">
                <a16:creationId xmlns:a16="http://schemas.microsoft.com/office/drawing/2014/main" id="{8D1D3566-1DBA-4469-A904-94D759298AA4}"/>
              </a:ext>
            </a:extLst>
          </p:cNvPr>
          <p:cNvSpPr>
            <a:spLocks noGrp="1"/>
          </p:cNvSpPr>
          <p:nvPr/>
        </p:nvSpPr>
        <p:spPr>
          <a:xfrm>
            <a:off x="1449376" y="3609620"/>
            <a:ext cx="7788126" cy="2867380"/>
          </a:xfrm>
          <a:prstGeom prst="roundRect">
            <a:avLst>
              <a:gd name="adj" fmla="val 2115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0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ФРМО. Блокировка</a:t>
            </a:r>
          </a:p>
        </p:txBody>
      </p:sp>
    </p:spTree>
    <p:extLst>
      <p:ext uri="{BB962C8B-B14F-4D97-AF65-F5344CB8AC3E}">
        <p14:creationId xmlns:p14="http://schemas.microsoft.com/office/powerpoint/2010/main" val="3774061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6166E9CD-88E7-480B-A00A-E066047BBBF9}"/>
              </a:ext>
            </a:extLst>
          </p:cNvPr>
          <p:cNvSpPr>
            <a:spLocks noGrp="1"/>
          </p:cNvSpPr>
          <p:nvPr/>
        </p:nvSpPr>
        <p:spPr>
          <a:xfrm>
            <a:off x="676276" y="1447800"/>
            <a:ext cx="10715624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Результаты выгрузки ФРМО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1A29604E-69B8-440A-A97E-68C87B8B1C5F}"/>
              </a:ext>
            </a:extLst>
          </p:cNvPr>
          <p:cNvSpPr>
            <a:spLocks noGrp="1"/>
          </p:cNvSpPr>
          <p:nvPr/>
        </p:nvSpPr>
        <p:spPr>
          <a:xfrm>
            <a:off x="676275" y="2060972"/>
            <a:ext cx="10715624" cy="682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Результаты ежедневной выгрузки отображаются в разделе "Выгрузка в ФРМО/ФРМР".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Выгрузка запускается автоматически каждый вечер при условии доступности сервисов ЕГИСЗ.</a:t>
            </a:r>
          </a:p>
        </p:txBody>
      </p:sp>
      <p:pic>
        <p:nvPicPr>
          <p:cNvPr id="10008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25" y="2918224"/>
            <a:ext cx="6915244" cy="3305972"/>
          </a:xfrm>
          <a:prstGeom prst="rect">
            <a:avLst/>
          </a:prstGeom>
        </p:spPr>
      </p:pic>
      <p:sp>
        <p:nvSpPr>
          <p:cNvPr id="10003" name="screenshot-frame-1">
            <a:extLst>
              <a:ext uri="{FF2B5EF4-FFF2-40B4-BE49-F238E27FC236}">
                <a16:creationId xmlns:a16="http://schemas.microsoft.com/office/drawing/2014/main" id="{C6B85AAB-60E3-449D-A796-28C042CB70A3}"/>
              </a:ext>
            </a:extLst>
          </p:cNvPr>
          <p:cNvSpPr>
            <a:spLocks noGrp="1"/>
          </p:cNvSpPr>
          <p:nvPr/>
        </p:nvSpPr>
        <p:spPr>
          <a:xfrm>
            <a:off x="806627" y="2881725"/>
            <a:ext cx="6979529" cy="3370257"/>
          </a:xfrm>
          <a:prstGeom prst="roundRect">
            <a:avLst>
              <a:gd name="adj" fmla="val 1669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0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После синхронизации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05466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EAF21B67-FABA-4931-911E-CD988EC3AEC9}"/>
              </a:ext>
            </a:extLst>
          </p:cNvPr>
          <p:cNvSpPr>
            <a:spLocks noGrp="1"/>
          </p:cNvSpPr>
          <p:nvPr/>
        </p:nvSpPr>
        <p:spPr>
          <a:xfrm>
            <a:off x="712649" y="1447800"/>
            <a:ext cx="10679251" cy="523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432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Результаты выгрузки ФРМР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1BB7F86B-3766-4C68-965B-3C80A2B89991}"/>
              </a:ext>
            </a:extLst>
          </p:cNvPr>
          <p:cNvSpPr>
            <a:spLocks noGrp="1"/>
          </p:cNvSpPr>
          <p:nvPr/>
        </p:nvSpPr>
        <p:spPr>
          <a:xfrm>
            <a:off x="712649" y="2058891"/>
            <a:ext cx="10679251" cy="998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89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Текущий статус отображается в разделе "Выгрузка в ФРМО/ФРМР".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89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Результат выгрузки также отображается в основном разделе "Регистр медицинских работников", на вкладке "Выгрузка ФРМР".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89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Для учреждений, ведущих кадровый учёт в СУЗ КК, реализована смена статусов в подсистеме "Кадры и штатное расписание".</a:t>
            </a:r>
          </a:p>
        </p:txBody>
      </p:sp>
      <p:pic>
        <p:nvPicPr>
          <p:cNvPr id="10008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49" y="3330957"/>
            <a:ext cx="10155459" cy="2533564"/>
          </a:xfrm>
          <a:prstGeom prst="rect">
            <a:avLst/>
          </a:prstGeom>
        </p:spPr>
      </p:pic>
      <p:sp>
        <p:nvSpPr>
          <p:cNvPr id="10003" name="screenshot-frame-1">
            <a:extLst>
              <a:ext uri="{FF2B5EF4-FFF2-40B4-BE49-F238E27FC236}">
                <a16:creationId xmlns:a16="http://schemas.microsoft.com/office/drawing/2014/main" id="{82D9108B-A853-4A15-940E-B4626933F5CF}"/>
              </a:ext>
            </a:extLst>
          </p:cNvPr>
          <p:cNvSpPr>
            <a:spLocks noGrp="1"/>
          </p:cNvSpPr>
          <p:nvPr/>
        </p:nvSpPr>
        <p:spPr>
          <a:xfrm>
            <a:off x="676275" y="3294583"/>
            <a:ext cx="10228208" cy="2606313"/>
          </a:xfrm>
          <a:prstGeom prst="roundRect">
            <a:avLst>
              <a:gd name="adj" fmla="val 2442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0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После синхронизации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527273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4">
            <a:extLst>
              <a:ext uri="{FF2B5EF4-FFF2-40B4-BE49-F238E27FC236}">
                <a16:creationId xmlns:a16="http://schemas.microsoft.com/office/drawing/2014/main" id="{335CF066-C0CD-4B9F-A3F4-A4486E6FA737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1" name="Oval 5">
            <a:extLst>
              <a:ext uri="{FF2B5EF4-FFF2-40B4-BE49-F238E27FC236}">
                <a16:creationId xmlns:a16="http://schemas.microsoft.com/office/drawing/2014/main" id="{8EC7CDDB-B272-46EA-84C3-C434FEA99202}"/>
              </a:ext>
            </a:extLst>
          </p:cNvPr>
          <p:cNvSpPr>
            <a:spLocks noGrp="1"/>
          </p:cNvSpPr>
          <p:nvPr/>
        </p:nvSpPr>
        <p:spPr>
          <a:xfrm>
            <a:off x="2170225" y="1579194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02" name="TextBox 6">
            <a:extLst>
              <a:ext uri="{FF2B5EF4-FFF2-40B4-BE49-F238E27FC236}">
                <a16:creationId xmlns:a16="http://schemas.microsoft.com/office/drawing/2014/main" id="{08681078-C58B-4D31-BA54-97019C3CA7FD}"/>
              </a:ext>
            </a:extLst>
          </p:cNvPr>
          <p:cNvSpPr>
            <a:spLocks noGrp="1"/>
          </p:cNvSpPr>
          <p:nvPr/>
        </p:nvSpPr>
        <p:spPr>
          <a:xfrm>
            <a:off x="781390" y="2104769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Исправление ошибок в учётных системах РРМО/РРМТО</a:t>
            </a:r>
          </a:p>
        </p:txBody>
      </p:sp>
      <p:sp>
        <p:nvSpPr>
          <p:cNvPr id="10003" name="Rounded Rectangle 7">
            <a:extLst>
              <a:ext uri="{FF2B5EF4-FFF2-40B4-BE49-F238E27FC236}">
                <a16:creationId xmlns:a16="http://schemas.microsoft.com/office/drawing/2014/main" id="{CB7837B1-DBAB-4DDB-9E67-72103BB87447}"/>
              </a:ext>
            </a:extLst>
          </p:cNvPr>
          <p:cNvSpPr>
            <a:spLocks noGrp="1"/>
          </p:cNvSpPr>
          <p:nvPr/>
        </p:nvSpPr>
        <p:spPr>
          <a:xfrm>
            <a:off x="4321146" y="1447800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4" name="Oval 8">
            <a:extLst>
              <a:ext uri="{FF2B5EF4-FFF2-40B4-BE49-F238E27FC236}">
                <a16:creationId xmlns:a16="http://schemas.microsoft.com/office/drawing/2014/main" id="{0C29BE9D-9148-49A6-8CF2-CADC3D6954A1}"/>
              </a:ext>
            </a:extLst>
          </p:cNvPr>
          <p:cNvSpPr>
            <a:spLocks noGrp="1"/>
          </p:cNvSpPr>
          <p:nvPr/>
        </p:nvSpPr>
        <p:spPr>
          <a:xfrm>
            <a:off x="5815097" y="1579194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05" name="TextBox 9">
            <a:extLst>
              <a:ext uri="{FF2B5EF4-FFF2-40B4-BE49-F238E27FC236}">
                <a16:creationId xmlns:a16="http://schemas.microsoft.com/office/drawing/2014/main" id="{6D54F643-E75E-4127-B66D-FFE7CB256A92}"/>
              </a:ext>
            </a:extLst>
          </p:cNvPr>
          <p:cNvSpPr>
            <a:spLocks noGrp="1"/>
          </p:cNvSpPr>
          <p:nvPr/>
        </p:nvSpPr>
        <p:spPr>
          <a:xfrm>
            <a:off x="4426262" y="2104769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Исправление расхождений с ФРМО</a:t>
            </a:r>
          </a:p>
        </p:txBody>
      </p:sp>
      <p:sp>
        <p:nvSpPr>
          <p:cNvPr id="10006" name="Rounded Rectangle 10">
            <a:extLst>
              <a:ext uri="{FF2B5EF4-FFF2-40B4-BE49-F238E27FC236}">
                <a16:creationId xmlns:a16="http://schemas.microsoft.com/office/drawing/2014/main" id="{7DAABDC0-0393-4292-BDC8-62AE8D9B0E8B}"/>
              </a:ext>
            </a:extLst>
          </p:cNvPr>
          <p:cNvSpPr>
            <a:spLocks noGrp="1"/>
          </p:cNvSpPr>
          <p:nvPr/>
        </p:nvSpPr>
        <p:spPr>
          <a:xfrm>
            <a:off x="7966018" y="1447800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7" name="Oval 11">
            <a:extLst>
              <a:ext uri="{FF2B5EF4-FFF2-40B4-BE49-F238E27FC236}">
                <a16:creationId xmlns:a16="http://schemas.microsoft.com/office/drawing/2014/main" id="{A5C77CE0-1282-4803-B016-EF713804C53D}"/>
              </a:ext>
            </a:extLst>
          </p:cNvPr>
          <p:cNvSpPr>
            <a:spLocks noGrp="1"/>
          </p:cNvSpPr>
          <p:nvPr/>
        </p:nvSpPr>
        <p:spPr>
          <a:xfrm>
            <a:off x="9459969" y="1579194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08" name="TextBox 12">
            <a:extLst>
              <a:ext uri="{FF2B5EF4-FFF2-40B4-BE49-F238E27FC236}">
                <a16:creationId xmlns:a16="http://schemas.microsoft.com/office/drawing/2014/main" id="{E79FDE09-AA2F-4C2F-8EDB-0242D8FC336F}"/>
              </a:ext>
            </a:extLst>
          </p:cNvPr>
          <p:cNvSpPr>
            <a:spLocks noGrp="1"/>
          </p:cNvSpPr>
          <p:nvPr/>
        </p:nvSpPr>
        <p:spPr>
          <a:xfrm>
            <a:off x="8071133" y="2104769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Выгрузка в ФРМО</a:t>
            </a:r>
          </a:p>
        </p:txBody>
      </p:sp>
      <p:sp>
        <p:nvSpPr>
          <p:cNvPr id="10009" name="Rounded Rectangle 13">
            <a:extLst>
              <a:ext uri="{FF2B5EF4-FFF2-40B4-BE49-F238E27FC236}">
                <a16:creationId xmlns:a16="http://schemas.microsoft.com/office/drawing/2014/main" id="{D8D93A5E-821A-46CF-91E8-47A23E3911D2}"/>
              </a:ext>
            </a:extLst>
          </p:cNvPr>
          <p:cNvSpPr>
            <a:spLocks noGrp="1"/>
          </p:cNvSpPr>
          <p:nvPr/>
        </p:nvSpPr>
        <p:spPr>
          <a:xfrm>
            <a:off x="676275" y="2805539"/>
            <a:ext cx="10715625" cy="613172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97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Важно! Выгрузка в ФРМР возможна только после успешной выгрузки в ФРМО.</a:t>
            </a:r>
          </a:p>
        </p:txBody>
      </p:sp>
      <p:sp>
        <p:nvSpPr>
          <p:cNvPr id="10010" name="Rounded Rectangle 14">
            <a:extLst>
              <a:ext uri="{FF2B5EF4-FFF2-40B4-BE49-F238E27FC236}">
                <a16:creationId xmlns:a16="http://schemas.microsoft.com/office/drawing/2014/main" id="{B7EAF2F3-5240-4A6A-A414-74EDF9D4274B}"/>
              </a:ext>
            </a:extLst>
          </p:cNvPr>
          <p:cNvSpPr>
            <a:spLocks noGrp="1"/>
          </p:cNvSpPr>
          <p:nvPr/>
        </p:nvSpPr>
        <p:spPr>
          <a:xfrm>
            <a:off x="676275" y="3681499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1" name="Oval 15">
            <a:extLst>
              <a:ext uri="{FF2B5EF4-FFF2-40B4-BE49-F238E27FC236}">
                <a16:creationId xmlns:a16="http://schemas.microsoft.com/office/drawing/2014/main" id="{4CAF0E99-C03C-4FC3-9627-A10581783A3E}"/>
              </a:ext>
            </a:extLst>
          </p:cNvPr>
          <p:cNvSpPr>
            <a:spLocks noGrp="1"/>
          </p:cNvSpPr>
          <p:nvPr/>
        </p:nvSpPr>
        <p:spPr>
          <a:xfrm>
            <a:off x="2170225" y="3812893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4</a:t>
            </a:r>
          </a:p>
        </p:txBody>
      </p:sp>
      <p:sp>
        <p:nvSpPr>
          <p:cNvPr id="10012" name="TextBox 16">
            <a:extLst>
              <a:ext uri="{FF2B5EF4-FFF2-40B4-BE49-F238E27FC236}">
                <a16:creationId xmlns:a16="http://schemas.microsoft.com/office/drawing/2014/main" id="{09226E60-ADD8-4857-BB58-131577C39493}"/>
              </a:ext>
            </a:extLst>
          </p:cNvPr>
          <p:cNvSpPr>
            <a:spLocks noGrp="1"/>
          </p:cNvSpPr>
          <p:nvPr/>
        </p:nvSpPr>
        <p:spPr>
          <a:xfrm>
            <a:off x="781390" y="4338470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Исправление ошибок в учётной системе РРМР</a:t>
            </a:r>
          </a:p>
        </p:txBody>
      </p:sp>
      <p:sp>
        <p:nvSpPr>
          <p:cNvPr id="10013" name="Rounded Rectangle 17">
            <a:extLst>
              <a:ext uri="{FF2B5EF4-FFF2-40B4-BE49-F238E27FC236}">
                <a16:creationId xmlns:a16="http://schemas.microsoft.com/office/drawing/2014/main" id="{6EFBBEA2-B9C3-44BD-AA73-3BDB18F096C5}"/>
              </a:ext>
            </a:extLst>
          </p:cNvPr>
          <p:cNvSpPr>
            <a:spLocks noGrp="1"/>
          </p:cNvSpPr>
          <p:nvPr/>
        </p:nvSpPr>
        <p:spPr>
          <a:xfrm>
            <a:off x="4321146" y="3681499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4" name="Oval 18">
            <a:extLst>
              <a:ext uri="{FF2B5EF4-FFF2-40B4-BE49-F238E27FC236}">
                <a16:creationId xmlns:a16="http://schemas.microsoft.com/office/drawing/2014/main" id="{6E6808D8-6828-4832-B0AE-D8EA56F603BE}"/>
              </a:ext>
            </a:extLst>
          </p:cNvPr>
          <p:cNvSpPr>
            <a:spLocks noGrp="1"/>
          </p:cNvSpPr>
          <p:nvPr/>
        </p:nvSpPr>
        <p:spPr>
          <a:xfrm>
            <a:off x="5815097" y="3812893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5</a:t>
            </a:r>
          </a:p>
        </p:txBody>
      </p:sp>
      <p:sp>
        <p:nvSpPr>
          <p:cNvPr id="10015" name="TextBox 19">
            <a:extLst>
              <a:ext uri="{FF2B5EF4-FFF2-40B4-BE49-F238E27FC236}">
                <a16:creationId xmlns:a16="http://schemas.microsoft.com/office/drawing/2014/main" id="{7E3C00F2-FF21-413C-B886-AC97D2257B95}"/>
              </a:ext>
            </a:extLst>
          </p:cNvPr>
          <p:cNvSpPr>
            <a:spLocks noGrp="1"/>
          </p:cNvSpPr>
          <p:nvPr/>
        </p:nvSpPr>
        <p:spPr>
          <a:xfrm>
            <a:off x="4426262" y="4338470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Исправление расхождений с ФРМР</a:t>
            </a:r>
          </a:p>
        </p:txBody>
      </p:sp>
      <p:sp>
        <p:nvSpPr>
          <p:cNvPr id="10016" name="Rounded Rectangle 20">
            <a:extLst>
              <a:ext uri="{FF2B5EF4-FFF2-40B4-BE49-F238E27FC236}">
                <a16:creationId xmlns:a16="http://schemas.microsoft.com/office/drawing/2014/main" id="{EBEF1F9A-A89D-47A6-B9F5-D10047C9F1E1}"/>
              </a:ext>
            </a:extLst>
          </p:cNvPr>
          <p:cNvSpPr>
            <a:spLocks noGrp="1"/>
          </p:cNvSpPr>
          <p:nvPr/>
        </p:nvSpPr>
        <p:spPr>
          <a:xfrm>
            <a:off x="7966018" y="3681499"/>
            <a:ext cx="3425881" cy="113874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7" name="Oval 21">
            <a:extLst>
              <a:ext uri="{FF2B5EF4-FFF2-40B4-BE49-F238E27FC236}">
                <a16:creationId xmlns:a16="http://schemas.microsoft.com/office/drawing/2014/main" id="{70F83B3D-CAF8-4183-B488-2EACE58758A1}"/>
              </a:ext>
            </a:extLst>
          </p:cNvPr>
          <p:cNvSpPr>
            <a:spLocks noGrp="1"/>
          </p:cNvSpPr>
          <p:nvPr/>
        </p:nvSpPr>
        <p:spPr>
          <a:xfrm>
            <a:off x="9459969" y="3812893"/>
            <a:ext cx="437980" cy="4379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6</a:t>
            </a:r>
          </a:p>
        </p:txBody>
      </p:sp>
      <p:sp>
        <p:nvSpPr>
          <p:cNvPr id="10018" name="TextBox 22">
            <a:extLst>
              <a:ext uri="{FF2B5EF4-FFF2-40B4-BE49-F238E27FC236}">
                <a16:creationId xmlns:a16="http://schemas.microsoft.com/office/drawing/2014/main" id="{BD027C0F-0320-4983-ADD9-EC65634FA9DD}"/>
              </a:ext>
            </a:extLst>
          </p:cNvPr>
          <p:cNvSpPr>
            <a:spLocks noGrp="1"/>
          </p:cNvSpPr>
          <p:nvPr/>
        </p:nvSpPr>
        <p:spPr>
          <a:xfrm>
            <a:off x="8071133" y="4338470"/>
            <a:ext cx="3215651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Выгрузка в ФРМР</a:t>
            </a:r>
          </a:p>
        </p:txBody>
      </p:sp>
      <p:pic>
        <p:nvPicPr>
          <p:cNvPr id="10039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Схема работы</a:t>
            </a:r>
          </a:p>
        </p:txBody>
      </p:sp>
    </p:spTree>
    <p:extLst>
      <p:ext uri="{BB962C8B-B14F-4D97-AF65-F5344CB8AC3E}">
        <p14:creationId xmlns:p14="http://schemas.microsoft.com/office/powerpoint/2010/main" val="2508099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4">
            <a:extLst>
              <a:ext uri="{FF2B5EF4-FFF2-40B4-BE49-F238E27FC236}">
                <a16:creationId xmlns:a16="http://schemas.microsoft.com/office/drawing/2014/main" id="{60D34074-CC0A-4782-A22B-F0971F252D41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Критические ошибки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 данных РРМО/РРМР найдены критичные ошибки. Что делать: исправить данные в СУЗ КК.</a:t>
            </a:r>
          </a:p>
        </p:txBody>
      </p:sp>
      <p:sp>
        <p:nvSpPr>
          <p:cNvPr id="10001" name="Rounded Rectangle 5">
            <a:extLst>
              <a:ext uri="{FF2B5EF4-FFF2-40B4-BE49-F238E27FC236}">
                <a16:creationId xmlns:a16="http://schemas.microsoft.com/office/drawing/2014/main" id="{B4F902A7-DE3F-4AC2-96BF-4D0B63E45F9D}"/>
              </a:ext>
            </a:extLst>
          </p:cNvPr>
          <p:cNvSpPr>
            <a:spLocks noGrp="1"/>
          </p:cNvSpPr>
          <p:nvPr/>
        </p:nvSpPr>
        <p:spPr>
          <a:xfrm>
            <a:off x="5822135" y="1447800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Синхронизация не пройдена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Организация/сотрудник ни разу не проходили сверку данных. Что делать: требуется первичный запуск синхронизации.</a:t>
            </a:r>
          </a:p>
        </p:txBody>
      </p:sp>
      <p:sp>
        <p:nvSpPr>
          <p:cNvPr id="10002" name="Rounded Rectangle 6">
            <a:extLst>
              <a:ext uri="{FF2B5EF4-FFF2-40B4-BE49-F238E27FC236}">
                <a16:creationId xmlns:a16="http://schemas.microsoft.com/office/drawing/2014/main" id="{6CB62E7D-172F-4810-839A-97668AB1A82D}"/>
              </a:ext>
            </a:extLst>
          </p:cNvPr>
          <p:cNvSpPr>
            <a:spLocks noGrp="1"/>
          </p:cNvSpPr>
          <p:nvPr/>
        </p:nvSpPr>
        <p:spPr>
          <a:xfrm>
            <a:off x="676275" y="3000531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Критические расхождения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Данные в СУЗ КК не совпадают с ФРМО/ФРМР. Выгрузка невозможна. Что делать: сверить и исправить данные.</a:t>
            </a:r>
          </a:p>
        </p:txBody>
      </p:sp>
      <p:sp>
        <p:nvSpPr>
          <p:cNvPr id="10003" name="Rounded Rectangle 7">
            <a:extLst>
              <a:ext uri="{FF2B5EF4-FFF2-40B4-BE49-F238E27FC236}">
                <a16:creationId xmlns:a16="http://schemas.microsoft.com/office/drawing/2014/main" id="{63FB21B5-09D8-4F7D-B031-37B2BEA8B71B}"/>
              </a:ext>
            </a:extLst>
          </p:cNvPr>
          <p:cNvSpPr>
            <a:spLocks noGrp="1"/>
          </p:cNvSpPr>
          <p:nvPr/>
        </p:nvSpPr>
        <p:spPr>
          <a:xfrm>
            <a:off x="5822135" y="3000531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Расхождения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Есть несоответствия, НЕ блокирующие синхронизацию. Что делать: проверить актуальность данных.</a:t>
            </a:r>
          </a:p>
        </p:txBody>
      </p:sp>
      <p:sp>
        <p:nvSpPr>
          <p:cNvPr id="10004" name="Rounded Rectangle 8">
            <a:extLst>
              <a:ext uri="{FF2B5EF4-FFF2-40B4-BE49-F238E27FC236}">
                <a16:creationId xmlns:a16="http://schemas.microsoft.com/office/drawing/2014/main" id="{DE1BC28C-B1D4-4443-9834-EFF4A7734485}"/>
              </a:ext>
            </a:extLst>
          </p:cNvPr>
          <p:cNvSpPr>
            <a:spLocks noGrp="1"/>
          </p:cNvSpPr>
          <p:nvPr/>
        </p:nvSpPr>
        <p:spPr>
          <a:xfrm>
            <a:off x="676275" y="4553262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Расхождений нет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Данные полностью совпадают. Что делать: можно запросить согласование выгрузки.</a:t>
            </a:r>
          </a:p>
        </p:txBody>
      </p:sp>
      <p:sp>
        <p:nvSpPr>
          <p:cNvPr id="10005" name="Rounded Rectangle 9">
            <a:extLst>
              <a:ext uri="{FF2B5EF4-FFF2-40B4-BE49-F238E27FC236}">
                <a16:creationId xmlns:a16="http://schemas.microsoft.com/office/drawing/2014/main" id="{53C2C0BF-F69D-432A-A5DB-7D9FF5DACA54}"/>
              </a:ext>
            </a:extLst>
          </p:cNvPr>
          <p:cNvSpPr>
            <a:spLocks noGrp="1"/>
          </p:cNvSpPr>
          <p:nvPr/>
        </p:nvSpPr>
        <p:spPr>
          <a:xfrm>
            <a:off x="5822135" y="4553262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Ожидает согласование выгрузки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Отправлен запрос в МИАЦ на разрешение выгрузки. Что делать: ожидайте решения специалиста.</a:t>
            </a:r>
          </a:p>
        </p:txBody>
      </p:sp>
      <p:sp>
        <p:nvSpPr>
          <p:cNvPr id="10006" name="TextBox 10">
            <a:extLst>
              <a:ext uri="{FF2B5EF4-FFF2-40B4-BE49-F238E27FC236}">
                <a16:creationId xmlns:a16="http://schemas.microsoft.com/office/drawing/2014/main" id="{88AED252-EDEA-4179-8832-ACFC61A7FF90}"/>
              </a:ext>
            </a:extLst>
          </p:cNvPr>
          <p:cNvSpPr>
            <a:spLocks noGrp="1"/>
          </p:cNvSpPr>
          <p:nvPr/>
        </p:nvSpPr>
        <p:spPr>
          <a:xfrm>
            <a:off x="676275" y="6188439"/>
            <a:ext cx="7420131" cy="2885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992" b="0" i="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хороший статус     </a:t>
            </a:r>
            <a:r>
              <a:rPr sz="992" b="0" i="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плохой статус     </a:t>
            </a:r>
            <a:r>
              <a:rPr sz="99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нейтральный статус</a:t>
            </a:r>
          </a:p>
        </p:txBody>
      </p:sp>
      <p:pic>
        <p:nvPicPr>
          <p:cNvPr id="1001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Статусы до начала выгрузки</a:t>
            </a:r>
          </a:p>
        </p:txBody>
      </p:sp>
    </p:spTree>
    <p:extLst>
      <p:ext uri="{BB962C8B-B14F-4D97-AF65-F5344CB8AC3E}">
        <p14:creationId xmlns:p14="http://schemas.microsoft.com/office/powerpoint/2010/main" val="1067293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4">
            <a:extLst>
              <a:ext uri="{FF2B5EF4-FFF2-40B4-BE49-F238E27FC236}">
                <a16:creationId xmlns:a16="http://schemas.microsoft.com/office/drawing/2014/main" id="{0E43E0DC-2C2C-4893-BC7F-D83B3C1D93D9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Выгрузка настроена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Успешная выгрузка данных в ФРМО/ФРМР завершена.</a:t>
            </a:r>
          </a:p>
        </p:txBody>
      </p:sp>
      <p:sp>
        <p:nvSpPr>
          <p:cNvPr id="10001" name="Rounded Rectangle 5">
            <a:extLst>
              <a:ext uri="{FF2B5EF4-FFF2-40B4-BE49-F238E27FC236}">
                <a16:creationId xmlns:a16="http://schemas.microsoft.com/office/drawing/2014/main" id="{4A5B3072-83A6-4F10-AAB3-8E4A26E83224}"/>
              </a:ext>
            </a:extLst>
          </p:cNvPr>
          <p:cNvSpPr>
            <a:spLocks noGrp="1"/>
          </p:cNvSpPr>
          <p:nvPr/>
        </p:nvSpPr>
        <p:spPr>
          <a:xfrm>
            <a:off x="5822135" y="1447800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Ожидание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Данные обрабатываются сервисом. Если статус не меняется дольше суток - обратитесь в СТП ЦИТ "Южный Парус".</a:t>
            </a:r>
          </a:p>
        </p:txBody>
      </p:sp>
      <p:sp>
        <p:nvSpPr>
          <p:cNvPr id="10002" name="Rounded Rectangle 6">
            <a:extLst>
              <a:ext uri="{FF2B5EF4-FFF2-40B4-BE49-F238E27FC236}">
                <a16:creationId xmlns:a16="http://schemas.microsoft.com/office/drawing/2014/main" id="{7B58F6B3-4359-4C52-AE97-EC90BBD42BD5}"/>
              </a:ext>
            </a:extLst>
          </p:cNvPr>
          <p:cNvSpPr>
            <a:spLocks noGrp="1"/>
          </p:cNvSpPr>
          <p:nvPr/>
        </p:nvSpPr>
        <p:spPr>
          <a:xfrm>
            <a:off x="676275" y="3000531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Выгружено с системными ошибками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Выгрузка завершена, но часть данных не выгружена. Исправьте данные и запустите повторно.</a:t>
            </a:r>
          </a:p>
        </p:txBody>
      </p:sp>
      <p:sp>
        <p:nvSpPr>
          <p:cNvPr id="10003" name="Rounded Rectangle 7">
            <a:extLst>
              <a:ext uri="{FF2B5EF4-FFF2-40B4-BE49-F238E27FC236}">
                <a16:creationId xmlns:a16="http://schemas.microsoft.com/office/drawing/2014/main" id="{D2F2F1A4-9377-463A-BF00-0999ED26F2E5}"/>
              </a:ext>
            </a:extLst>
          </p:cNvPr>
          <p:cNvSpPr>
            <a:spLocks noGrp="1"/>
          </p:cNvSpPr>
          <p:nvPr/>
        </p:nvSpPr>
        <p:spPr>
          <a:xfrm>
            <a:off x="5822135" y="3000531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Системная ошибка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Критическая ошибка выгрузки. Выгрузка заблокирована. Обратитесь в СТП ЦИТ "Южный Парус".</a:t>
            </a:r>
          </a:p>
        </p:txBody>
      </p:sp>
      <p:sp>
        <p:nvSpPr>
          <p:cNvPr id="10004" name="Rounded Rectangle 8">
            <a:extLst>
              <a:ext uri="{FF2B5EF4-FFF2-40B4-BE49-F238E27FC236}">
                <a16:creationId xmlns:a16="http://schemas.microsoft.com/office/drawing/2014/main" id="{3531E0A2-6D21-4927-9649-B1D0B0EB268B}"/>
              </a:ext>
            </a:extLst>
          </p:cNvPr>
          <p:cNvSpPr>
            <a:spLocks noGrp="1"/>
          </p:cNvSpPr>
          <p:nvPr/>
        </p:nvSpPr>
        <p:spPr>
          <a:xfrm>
            <a:off x="676275" y="4553262"/>
            <a:ext cx="4939746" cy="1346616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17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Блокировка до исправления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37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Системная ошибка заблокировала формирование отчёта. Устраните причину и запустите повторно.</a:t>
            </a:r>
          </a:p>
        </p:txBody>
      </p:sp>
      <p:sp>
        <p:nvSpPr>
          <p:cNvPr id="10005" name="TextBox 9">
            <a:extLst>
              <a:ext uri="{FF2B5EF4-FFF2-40B4-BE49-F238E27FC236}">
                <a16:creationId xmlns:a16="http://schemas.microsoft.com/office/drawing/2014/main" id="{E7C36D19-10F7-43E1-A303-17B73DCC6D12}"/>
              </a:ext>
            </a:extLst>
          </p:cNvPr>
          <p:cNvSpPr>
            <a:spLocks noGrp="1"/>
          </p:cNvSpPr>
          <p:nvPr/>
        </p:nvSpPr>
        <p:spPr>
          <a:xfrm>
            <a:off x="676275" y="6188439"/>
            <a:ext cx="7420131" cy="2885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992" b="0" i="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хороший статус     </a:t>
            </a:r>
            <a:r>
              <a:rPr sz="992" b="0" i="0">
                <a:solidFill>
                  <a:srgbClr val="C00000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плохой статус     </a:t>
            </a:r>
            <a:r>
              <a:rPr sz="99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950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нейтральный статус</a:t>
            </a:r>
          </a:p>
        </p:txBody>
      </p:sp>
      <p:pic>
        <p:nvPicPr>
          <p:cNvPr id="10013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Статусы в процессе выгрузки</a:t>
            </a:r>
          </a:p>
        </p:txBody>
      </p:sp>
    </p:spTree>
    <p:extLst>
      <p:ext uri="{BB962C8B-B14F-4D97-AF65-F5344CB8AC3E}">
        <p14:creationId xmlns:p14="http://schemas.microsoft.com/office/powerpoint/2010/main" val="2025322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9F16DCB5-9C73-44E6-9ACC-3237CDF83E8C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Что можно исправлять в ФРМО/ФРМР?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3E946E5A-D10B-42DD-A02D-FE5937F02927}"/>
              </a:ext>
            </a:extLst>
          </p:cNvPr>
          <p:cNvSpPr>
            <a:spLocks noGrp="1"/>
          </p:cNvSpPr>
          <p:nvPr/>
        </p:nvSpPr>
        <p:spPr>
          <a:xfrm>
            <a:off x="676275" y="2060972"/>
            <a:ext cx="10715625" cy="3941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Штатные расписания, закрытые до даты начала выгрузки*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Подразделения, закрытые до даты начала выгрузки*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Оборудование, списанное до даты начала выгрузки*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Личные дела сотрудников, закрытые до даты начала выгрузки*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Раздел "ТПГГ" (редактирование доступно только в веб-интерфейсе)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Прикреплённые документы (загрузка файлов доступна только в веб-интерфейсе)</a:t>
            </a:r>
          </a:p>
        </p:txBody>
      </p:sp>
      <p:sp>
        <p:nvSpPr>
          <p:cNvPr id="10002" name="TextBox 6">
            <a:extLst>
              <a:ext uri="{FF2B5EF4-FFF2-40B4-BE49-F238E27FC236}">
                <a16:creationId xmlns:a16="http://schemas.microsoft.com/office/drawing/2014/main" id="{618B0414-DC6B-47DE-A25A-C7C4DC7C5C88}"/>
              </a:ext>
            </a:extLst>
          </p:cNvPr>
          <p:cNvSpPr>
            <a:spLocks noGrp="1"/>
          </p:cNvSpPr>
          <p:nvPr/>
        </p:nvSpPr>
        <p:spPr>
          <a:xfrm>
            <a:off x="676275" y="5039238"/>
            <a:ext cx="10715625" cy="437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Все остальные разделы и сведения после настройки выгрузки редактируются только через СУЗ КК.</a:t>
            </a:r>
          </a:p>
        </p:txBody>
      </p:sp>
      <p:sp>
        <p:nvSpPr>
          <p:cNvPr id="10003" name="TextBox 7">
            <a:extLst>
              <a:ext uri="{FF2B5EF4-FFF2-40B4-BE49-F238E27FC236}">
                <a16:creationId xmlns:a16="http://schemas.microsoft.com/office/drawing/2014/main" id="{A0476CF8-588E-4122-8863-1DA3C7623A9E}"/>
              </a:ext>
            </a:extLst>
          </p:cNvPr>
          <p:cNvSpPr>
            <a:spLocks noGrp="1"/>
          </p:cNvSpPr>
          <p:nvPr/>
        </p:nvSpPr>
        <p:spPr>
          <a:xfrm>
            <a:off x="676275" y="5477218"/>
            <a:ext cx="10715625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1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* актуальная дата начала выгрузки: 01.01.2026</a:t>
            </a:r>
          </a:p>
        </p:txBody>
      </p:sp>
      <p:pic>
        <p:nvPicPr>
          <p:cNvPr id="10009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После синхронизации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72684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A2D6738A-8861-403E-A7DD-E5A083018F6E}"/>
              </a:ext>
            </a:extLst>
          </p:cNvPr>
          <p:cNvSpPr>
            <a:spLocks noGrp="1"/>
          </p:cNvSpPr>
          <p:nvPr/>
        </p:nvSpPr>
        <p:spPr>
          <a:xfrm>
            <a:off x="691307" y="1447800"/>
            <a:ext cx="10700593" cy="5248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435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Поддержание выгрузки в ФРМО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8284B5D4-4077-4E3C-B65C-98B4881331B6}"/>
              </a:ext>
            </a:extLst>
          </p:cNvPr>
          <p:cNvSpPr>
            <a:spLocks noGrp="1"/>
          </p:cNvSpPr>
          <p:nvPr/>
        </p:nvSpPr>
        <p:spPr>
          <a:xfrm>
            <a:off x="691307" y="2060112"/>
            <a:ext cx="8741070" cy="1432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Оперативно загружайте штатные расписания в "Регистр медицинских организаций" после любых организационно-штатных изменений.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После импорта новых подразделений сразу заполняйте все обязательные поля.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Проверяйте наличие критических ошибок в разделе "Информация об организации". Наличие любой критической ошибки блокирует выгрузку в ФРМО.</a:t>
            </a:r>
          </a:p>
        </p:txBody>
      </p:sp>
      <p:pic>
        <p:nvPicPr>
          <p:cNvPr id="10008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22" y="3749484"/>
            <a:ext cx="10154339" cy="1172251"/>
          </a:xfrm>
          <a:prstGeom prst="rect">
            <a:avLst/>
          </a:prstGeom>
        </p:spPr>
      </p:pic>
      <p:sp>
        <p:nvSpPr>
          <p:cNvPr id="10003" name="screenshot-frame-1">
            <a:extLst>
              <a:ext uri="{FF2B5EF4-FFF2-40B4-BE49-F238E27FC236}">
                <a16:creationId xmlns:a16="http://schemas.microsoft.com/office/drawing/2014/main" id="{82182FD4-C385-4987-9FF4-E568B78E487C}"/>
              </a:ext>
            </a:extLst>
          </p:cNvPr>
          <p:cNvSpPr>
            <a:spLocks noGrp="1"/>
          </p:cNvSpPr>
          <p:nvPr/>
        </p:nvSpPr>
        <p:spPr>
          <a:xfrm>
            <a:off x="676275" y="3713037"/>
            <a:ext cx="10227233" cy="1245146"/>
          </a:xfrm>
          <a:prstGeom prst="roundRect">
            <a:avLst>
              <a:gd name="adj" fmla="val 5122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0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После синхронизации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0827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8BF1F7FD-47ED-4866-83BE-5D4A83C11C54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Поддержание выгрузки в ФРМР</a:t>
            </a:r>
          </a:p>
        </p:txBody>
      </p:sp>
      <p:sp>
        <p:nvSpPr>
          <p:cNvPr id="10001" name="TextBox 5">
            <a:extLst>
              <a:ext uri="{FF2B5EF4-FFF2-40B4-BE49-F238E27FC236}">
                <a16:creationId xmlns:a16="http://schemas.microsoft.com/office/drawing/2014/main" id="{5328AC89-E4BD-4815-AC2B-19ABD0422053}"/>
              </a:ext>
            </a:extLst>
          </p:cNvPr>
          <p:cNvSpPr>
            <a:spLocks noGrp="1"/>
          </p:cNvSpPr>
          <p:nvPr/>
        </p:nvSpPr>
        <p:spPr>
          <a:xfrm>
            <a:off x="676275" y="2060972"/>
            <a:ext cx="9022393" cy="974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Своевременно обновляйте сведения в "Регистре медицинских работников".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Исправляйте ошибки в "Регистре медицинских работников".</a:t>
            </a:r>
          </a:p>
          <a:p>
            <a:pPr>
              <a:lnSpc>
                <a:spcPct val="120000"/>
              </a:lnSpc>
              <a:spcAft>
                <a:spcPts val="800"/>
              </a:spcAft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•  Следите за показателями выгрузки в разделе "Выгрузка в ФРМО/ФРМР".</a:t>
            </a:r>
          </a:p>
        </p:txBody>
      </p:sp>
      <p:sp>
        <p:nvSpPr>
          <p:cNvPr id="10002" name="Rounded Rectangle 6">
            <a:extLst>
              <a:ext uri="{FF2B5EF4-FFF2-40B4-BE49-F238E27FC236}">
                <a16:creationId xmlns:a16="http://schemas.microsoft.com/office/drawing/2014/main" id="{C0D0EF8F-A8DC-45BC-B116-6F73F9299513}"/>
              </a:ext>
            </a:extLst>
          </p:cNvPr>
          <p:cNvSpPr>
            <a:spLocks noGrp="1"/>
          </p:cNvSpPr>
          <p:nvPr/>
        </p:nvSpPr>
        <p:spPr>
          <a:xfrm>
            <a:off x="676275" y="5172090"/>
            <a:ext cx="10715625" cy="613172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97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Целевой показатель - 100% выгрузки ФРМР. Особое внимание - новым сотрудникам.</a:t>
            </a:r>
          </a:p>
        </p:txBody>
      </p:sp>
      <p:pic>
        <p:nvPicPr>
          <p:cNvPr id="10010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381" y="3363782"/>
            <a:ext cx="6482180" cy="1480432"/>
          </a:xfrm>
          <a:prstGeom prst="rect">
            <a:avLst/>
          </a:prstGeom>
        </p:spPr>
      </p:pic>
      <p:sp>
        <p:nvSpPr>
          <p:cNvPr id="10004" name="screenshot-frame-1">
            <a:extLst>
              <a:ext uri="{FF2B5EF4-FFF2-40B4-BE49-F238E27FC236}">
                <a16:creationId xmlns:a16="http://schemas.microsoft.com/office/drawing/2014/main" id="{56E11260-27B1-4379-A840-62B09A134471}"/>
              </a:ext>
            </a:extLst>
          </p:cNvPr>
          <p:cNvSpPr>
            <a:spLocks noGrp="1"/>
          </p:cNvSpPr>
          <p:nvPr/>
        </p:nvSpPr>
        <p:spPr>
          <a:xfrm>
            <a:off x="1909883" y="3327283"/>
            <a:ext cx="6555176" cy="1553428"/>
          </a:xfrm>
          <a:prstGeom prst="roundRect">
            <a:avLst>
              <a:gd name="adj" fmla="val 4112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2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После синхронизации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082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5">
            <a:extLst>
              <a:ext uri="{FF2B5EF4-FFF2-40B4-BE49-F238E27FC236}">
                <a16:creationId xmlns:a16="http://schemas.microsoft.com/office/drawing/2014/main" id="{F18D944E-99A1-4199-82A6-B9B9A365C0C9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832163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98 организаций </a:t>
            </a:r>
            <a:r>
              <a:rPr sz="1533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(47,1% от 208)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54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выгружаются в ФРМО на июль 2026</a:t>
            </a:r>
          </a:p>
        </p:txBody>
      </p:sp>
      <p:sp>
        <p:nvSpPr>
          <p:cNvPr id="10001" name="TextBox 6">
            <a:extLst>
              <a:ext uri="{FF2B5EF4-FFF2-40B4-BE49-F238E27FC236}">
                <a16:creationId xmlns:a16="http://schemas.microsoft.com/office/drawing/2014/main" id="{80B98F7F-B096-4039-9C00-80AC5ADC2A2E}"/>
              </a:ext>
            </a:extLst>
          </p:cNvPr>
          <p:cNvSpPr>
            <a:spLocks noGrp="1"/>
          </p:cNvSpPr>
          <p:nvPr/>
        </p:nvSpPr>
        <p:spPr>
          <a:xfrm>
            <a:off x="676275" y="2411357"/>
            <a:ext cx="10715625" cy="2119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9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Всего 208 организаций. Данные на 16.07.2026</a:t>
            </a:r>
            <a:r>
              <a:rPr sz="1197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. </a:t>
            </a:r>
            <a:r>
              <a:rPr sz="119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Показаны два среза: короткий (май - июль) и длинный (октябрь 2025 - июль 2026).</a:t>
            </a:r>
          </a:p>
        </p:txBody>
      </p:sp>
      <p:graphicFrame>
        <p:nvGraphicFramePr>
          <p:cNvPr id="10011" name="Table 7"/>
          <p:cNvGraphicFramePr/>
          <p:nvPr/>
        </p:nvGraphicFramePr>
        <p:xfrm>
          <a:off x="676275" y="2849337"/>
          <a:ext cx="1118585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0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0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Показатель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Окт. 2025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Май 2026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Июль 2026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Δ май - июль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00B0F0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Δ окт - июль</a:t>
                      </a:r>
                    </a:p>
                  </a:txBody>
                  <a:tcPr marL="73152" marR="73152" anchor="ctr"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Выгрузка в ФРМР более 70%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30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48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55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+7 (+3,4%)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+25 (+12,0%)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Настроена выгрузка ФРМО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47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81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98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+17 (+8,2%)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+51 (+24,5%)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Требуется исправление расхождений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75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55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49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-6 (-2,9%)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-26 (-12,5%)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Требуется исправление критических ошибок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86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72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</a:rPr>
                        <a:t>61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-11 (-5,3%)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sz="1056" b="1">
                          <a:solidFill>
                            <a:srgbClr val="70AD47"/>
                          </a:solidFill>
                          <a:latin typeface="Raleway Medium"/>
                          <a:ea typeface="Raleway Medium"/>
                          <a:cs typeface="Raleway Medium"/>
                        </a:rPr>
                        <a:t>-25 (-12,0%)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7BFB82E9-5DD3-49C4-9472-990636496E58}"/>
              </a:ext>
            </a:extLst>
          </p:cNvPr>
          <p:cNvSpPr>
            <a:spLocks noGrp="1"/>
          </p:cNvSpPr>
          <p:nvPr/>
        </p:nvSpPr>
        <p:spPr>
          <a:xfrm>
            <a:off x="676275" y="4688854"/>
            <a:ext cx="2514663" cy="1007355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+17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орг. донастроили ФРМО за 2 мес.</a:t>
            </a:r>
          </a:p>
        </p:txBody>
      </p:sp>
      <p:sp>
        <p:nvSpPr>
          <p:cNvPr id="10004" name="Rounded Rectangle 9">
            <a:extLst>
              <a:ext uri="{FF2B5EF4-FFF2-40B4-BE49-F238E27FC236}">
                <a16:creationId xmlns:a16="http://schemas.microsoft.com/office/drawing/2014/main" id="{5F88ECBB-180A-41B8-B509-5C6C05C66DDA}"/>
              </a:ext>
            </a:extLst>
          </p:cNvPr>
          <p:cNvSpPr>
            <a:spLocks noGrp="1"/>
          </p:cNvSpPr>
          <p:nvPr/>
        </p:nvSpPr>
        <p:spPr>
          <a:xfrm>
            <a:off x="3409928" y="4688854"/>
            <a:ext cx="2514663" cy="1007355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+51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орг. донастроили ФРМО за 9 мес.</a:t>
            </a:r>
          </a:p>
        </p:txBody>
      </p:sp>
      <p:sp>
        <p:nvSpPr>
          <p:cNvPr id="10005" name="Rounded Rectangle 10">
            <a:extLst>
              <a:ext uri="{FF2B5EF4-FFF2-40B4-BE49-F238E27FC236}">
                <a16:creationId xmlns:a16="http://schemas.microsoft.com/office/drawing/2014/main" id="{4941C169-2603-4E5A-8780-41CB3ABCD3E5}"/>
              </a:ext>
            </a:extLst>
          </p:cNvPr>
          <p:cNvSpPr>
            <a:spLocks noGrp="1"/>
          </p:cNvSpPr>
          <p:nvPr/>
        </p:nvSpPr>
        <p:spPr>
          <a:xfrm>
            <a:off x="6143582" y="4688854"/>
            <a:ext cx="2514663" cy="1007355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-11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меньше критических ошибок за 2 мес.</a:t>
            </a:r>
          </a:p>
        </p:txBody>
      </p:sp>
      <p:sp>
        <p:nvSpPr>
          <p:cNvPr id="10006" name="Rounded Rectangle 11">
            <a:extLst>
              <a:ext uri="{FF2B5EF4-FFF2-40B4-BE49-F238E27FC236}">
                <a16:creationId xmlns:a16="http://schemas.microsoft.com/office/drawing/2014/main" id="{0C473BCC-6E83-4848-80DE-68267FCB6A87}"/>
              </a:ext>
            </a:extLst>
          </p:cNvPr>
          <p:cNvSpPr>
            <a:spLocks noGrp="1"/>
          </p:cNvSpPr>
          <p:nvPr/>
        </p:nvSpPr>
        <p:spPr>
          <a:xfrm>
            <a:off x="8877236" y="4688854"/>
            <a:ext cx="2514663" cy="1007355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9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-25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меньше критических ошибок за 9 мес.</a:t>
            </a:r>
          </a:p>
        </p:txBody>
      </p:sp>
      <p:pic>
        <p:nvPicPr>
          <p:cNvPr id="10016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Динамика (обновление)</a:t>
            </a:r>
          </a:p>
        </p:txBody>
      </p:sp>
    </p:spTree>
    <p:extLst>
      <p:ext uri="{BB962C8B-B14F-4D97-AF65-F5344CB8AC3E}">
        <p14:creationId xmlns:p14="http://schemas.microsoft.com/office/powerpoint/2010/main" val="2508099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5">
            <a:extLst>
              <a:ext uri="{FF2B5EF4-FFF2-40B4-BE49-F238E27FC236}">
                <a16:creationId xmlns:a16="http://schemas.microsoft.com/office/drawing/2014/main" id="{37DBAB2E-FE72-41CC-8552-7E1541C9AF09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3425882" cy="464259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Обновлён коечный фонд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Новые спецификации "Коечный фонд" и "Участие в программе ОМС": учёт коек по типам и по подразделениям, признак участия в программе ОМС.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7E8C359E-C3EB-4ACD-90C0-80C95B08FE1E}"/>
              </a:ext>
            </a:extLst>
          </p:cNvPr>
          <p:cNvSpPr>
            <a:spLocks noGrp="1"/>
          </p:cNvSpPr>
          <p:nvPr/>
        </p:nvSpPr>
        <p:spPr>
          <a:xfrm>
            <a:off x="4321147" y="1447800"/>
            <a:ext cx="3425882" cy="464259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"Исправление расхождений между ФРМО и РРМО (Здания)"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Новое действие для оперативной синхронизации наименований зданий, этажей, помещений и ТВСП в РРМО с эталонными данными ФРМО.</a:t>
            </a:r>
          </a:p>
        </p:txBody>
      </p:sp>
      <p:sp>
        <p:nvSpPr>
          <p:cNvPr id="10002" name="Rounded Rectangle 7">
            <a:extLst>
              <a:ext uri="{FF2B5EF4-FFF2-40B4-BE49-F238E27FC236}">
                <a16:creationId xmlns:a16="http://schemas.microsoft.com/office/drawing/2014/main" id="{15F3FE76-B860-4D47-B269-ECF2792BEB51}"/>
              </a:ext>
            </a:extLst>
          </p:cNvPr>
          <p:cNvSpPr>
            <a:spLocks noGrp="1"/>
          </p:cNvSpPr>
          <p:nvPr/>
        </p:nvSpPr>
        <p:spPr>
          <a:xfrm>
            <a:off x="7966018" y="1447800"/>
            <a:ext cx="3425882" cy="464259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Логика выгрузки в ФРМР и ставка "Иные профессии"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Уточнены условия, при которых сотрудник выгружается в ФРМР, и когда для него выделяется ставка "Иные профессии".</a:t>
            </a:r>
          </a:p>
        </p:txBody>
      </p:sp>
      <p:pic>
        <p:nvPicPr>
          <p:cNvPr id="10007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Новые доработки</a:t>
            </a:r>
          </a:p>
        </p:txBody>
      </p:sp>
    </p:spTree>
    <p:extLst>
      <p:ext uri="{BB962C8B-B14F-4D97-AF65-F5344CB8AC3E}">
        <p14:creationId xmlns:p14="http://schemas.microsoft.com/office/powerpoint/2010/main" val="2067232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1C95F850-5776-494D-8C24-B2615388FB3C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Что это и зачем - 1 из 3</a:t>
            </a:r>
          </a:p>
        </p:txBody>
      </p:sp>
      <p:sp>
        <p:nvSpPr>
          <p:cNvPr id="10001" name="Oval 6">
            <a:extLst>
              <a:ext uri="{FF2B5EF4-FFF2-40B4-BE49-F238E27FC236}">
                <a16:creationId xmlns:a16="http://schemas.microsoft.com/office/drawing/2014/main" id="{BFC0C4FD-9D2B-4234-BF36-E8A12031BE94}"/>
              </a:ext>
            </a:extLst>
          </p:cNvPr>
          <p:cNvSpPr>
            <a:spLocks noGrp="1"/>
          </p:cNvSpPr>
          <p:nvPr/>
        </p:nvSpPr>
        <p:spPr>
          <a:xfrm>
            <a:off x="676275" y="1809750"/>
            <a:ext cx="552450" cy="5143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962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ОМС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8D101C2F-C04E-44D1-8D67-1064E1CF0409}"/>
              </a:ext>
            </a:extLst>
          </p:cNvPr>
          <p:cNvSpPr>
            <a:spLocks noGrp="1"/>
          </p:cNvSpPr>
          <p:nvPr/>
        </p:nvSpPr>
        <p:spPr>
          <a:xfrm>
            <a:off x="1349555" y="1863768"/>
            <a:ext cx="3919696" cy="5115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225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Зачем это нужно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50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"Коечный фонд" - это учёт коек учреждения по типам и подразделениям, включая участие коек в программе ОМС.</a:t>
            </a:r>
          </a:p>
        </p:txBody>
      </p:sp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487B7EF9-559F-4AEE-A304-C75B59AA9388}"/>
              </a:ext>
            </a:extLst>
          </p:cNvPr>
          <p:cNvSpPr>
            <a:spLocks noGrp="1"/>
          </p:cNvSpPr>
          <p:nvPr/>
        </p:nvSpPr>
        <p:spPr>
          <a:xfrm>
            <a:off x="709605" y="2574222"/>
            <a:ext cx="4559646" cy="1759863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8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Действие "Заполнить данные об участии в программе ОМС"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Реализовано в разделе "Коечный фонд". Действие вызывается через контекстное меню и позволяет указать общую запись по ОМС с одинаковыми данными для всех коек одного подразделения и одного типа.</a:t>
            </a:r>
          </a:p>
        </p:txBody>
      </p:sp>
      <p:pic>
        <p:nvPicPr>
          <p:cNvPr id="10015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154" y="1927763"/>
            <a:ext cx="3178534" cy="4401817"/>
          </a:xfrm>
          <a:prstGeom prst="rect">
            <a:avLst/>
          </a:prstGeom>
        </p:spPr>
      </p:pic>
      <p:pic>
        <p:nvPicPr>
          <p:cNvPr id="10016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06" y="4431896"/>
            <a:ext cx="5159599" cy="1972297"/>
          </a:xfrm>
          <a:prstGeom prst="rect">
            <a:avLst/>
          </a:prstGeom>
        </p:spPr>
      </p:pic>
      <p:sp>
        <p:nvSpPr>
          <p:cNvPr id="10006" name="screenshot-frame-1">
            <a:extLst>
              <a:ext uri="{FF2B5EF4-FFF2-40B4-BE49-F238E27FC236}">
                <a16:creationId xmlns:a16="http://schemas.microsoft.com/office/drawing/2014/main" id="{C87AA04E-A9CB-4E48-9B40-423FBE80B0B7}"/>
              </a:ext>
            </a:extLst>
          </p:cNvPr>
          <p:cNvSpPr>
            <a:spLocks noGrp="1"/>
          </p:cNvSpPr>
          <p:nvPr/>
        </p:nvSpPr>
        <p:spPr>
          <a:xfrm>
            <a:off x="6475824" y="1894432"/>
            <a:ext cx="3245195" cy="4468479"/>
          </a:xfrm>
          <a:prstGeom prst="roundRect">
            <a:avLst>
              <a:gd name="adj" fmla="val 1797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sp>
        <p:nvSpPr>
          <p:cNvPr id="10007" name="screenshot-frame-2">
            <a:extLst>
              <a:ext uri="{FF2B5EF4-FFF2-40B4-BE49-F238E27FC236}">
                <a16:creationId xmlns:a16="http://schemas.microsoft.com/office/drawing/2014/main" id="{E2412BED-87BC-4ADA-870C-E518DFFBEDAD}"/>
              </a:ext>
            </a:extLst>
          </p:cNvPr>
          <p:cNvSpPr>
            <a:spLocks noGrp="1"/>
          </p:cNvSpPr>
          <p:nvPr/>
        </p:nvSpPr>
        <p:spPr>
          <a:xfrm>
            <a:off x="676275" y="4398566"/>
            <a:ext cx="5226261" cy="2038959"/>
          </a:xfrm>
          <a:prstGeom prst="roundRect">
            <a:avLst>
              <a:gd name="adj" fmla="val 2861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9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Коечный фонд</a:t>
            </a:r>
          </a:p>
        </p:txBody>
      </p:sp>
    </p:spTree>
    <p:extLst>
      <p:ext uri="{BB962C8B-B14F-4D97-AF65-F5344CB8AC3E}">
        <p14:creationId xmlns:p14="http://schemas.microsoft.com/office/powerpoint/2010/main" val="1873827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3451717A-2868-42C2-869C-BE2B779F7DAB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Что это и зачем - 2 из 3</a:t>
            </a:r>
          </a:p>
        </p:txBody>
      </p:sp>
      <p:sp>
        <p:nvSpPr>
          <p:cNvPr id="10001" name="Oval 6">
            <a:extLst>
              <a:ext uri="{FF2B5EF4-FFF2-40B4-BE49-F238E27FC236}">
                <a16:creationId xmlns:a16="http://schemas.microsoft.com/office/drawing/2014/main" id="{49F3F1CB-EFB7-4FA8-90B4-AFDF9020636D}"/>
              </a:ext>
            </a:extLst>
          </p:cNvPr>
          <p:cNvSpPr>
            <a:spLocks noGrp="1"/>
          </p:cNvSpPr>
          <p:nvPr/>
        </p:nvSpPr>
        <p:spPr>
          <a:xfrm>
            <a:off x="676275" y="1809750"/>
            <a:ext cx="552450" cy="5143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962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ОМС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20614B8F-5AB0-43C1-B60B-753E860A164E}"/>
              </a:ext>
            </a:extLst>
          </p:cNvPr>
          <p:cNvSpPr>
            <a:spLocks noGrp="1"/>
          </p:cNvSpPr>
          <p:nvPr/>
        </p:nvSpPr>
        <p:spPr>
          <a:xfrm>
            <a:off x="1349554" y="1863768"/>
            <a:ext cx="8983473" cy="5115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225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Новая спецификация "Участие в программе ОМС"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50"/>
              <a:t>Хранит данные о койках, которые участвуют в программе ОМС. В соответствии с обновленными требованиями ЕГИСЗ реализована возможность для каждой койки указать признак участия ее в ОМС</a:t>
            </a:r>
          </a:p>
        </p:txBody>
      </p:sp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B66E05DB-69B6-40AB-9B20-56760AB2D858}"/>
              </a:ext>
            </a:extLst>
          </p:cNvPr>
          <p:cNvSpPr>
            <a:spLocks noGrp="1"/>
          </p:cNvSpPr>
          <p:nvPr/>
        </p:nvSpPr>
        <p:spPr>
          <a:xfrm>
            <a:off x="709606" y="2527716"/>
            <a:ext cx="2179831" cy="1519882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81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Было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Данные о койках в программе ОМС нигде отдельно не фиксировались.</a:t>
            </a:r>
          </a:p>
        </p:txBody>
      </p:sp>
      <p:sp>
        <p:nvSpPr>
          <p:cNvPr id="10004" name="Rounded Rectangle 9">
            <a:extLst>
              <a:ext uri="{FF2B5EF4-FFF2-40B4-BE49-F238E27FC236}">
                <a16:creationId xmlns:a16="http://schemas.microsoft.com/office/drawing/2014/main" id="{0207C863-4437-4A2A-99DE-A81708E9385A}"/>
              </a:ext>
            </a:extLst>
          </p:cNvPr>
          <p:cNvSpPr>
            <a:spLocks noGrp="1"/>
          </p:cNvSpPr>
          <p:nvPr/>
        </p:nvSpPr>
        <p:spPr>
          <a:xfrm>
            <a:off x="740346" y="4443761"/>
            <a:ext cx="2179831" cy="1519882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81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Стало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Отдельная спецификация с явной привязкой коек к программе ОМС.</a:t>
            </a:r>
          </a:p>
        </p:txBody>
      </p:sp>
      <p:pic>
        <p:nvPicPr>
          <p:cNvPr id="10014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401" y="2527716"/>
            <a:ext cx="6181425" cy="3915953"/>
          </a:xfrm>
          <a:prstGeom prst="rect">
            <a:avLst/>
          </a:prstGeom>
        </p:spPr>
      </p:pic>
      <p:sp>
        <p:nvSpPr>
          <p:cNvPr id="10006" name="screenshot-frame-1">
            <a:extLst>
              <a:ext uri="{FF2B5EF4-FFF2-40B4-BE49-F238E27FC236}">
                <a16:creationId xmlns:a16="http://schemas.microsoft.com/office/drawing/2014/main" id="{D677E0A8-1C78-430A-AB13-8C7D1585498C}"/>
              </a:ext>
            </a:extLst>
          </p:cNvPr>
          <p:cNvSpPr>
            <a:spLocks noGrp="1"/>
          </p:cNvSpPr>
          <p:nvPr/>
        </p:nvSpPr>
        <p:spPr>
          <a:xfrm>
            <a:off x="3296071" y="2494385"/>
            <a:ext cx="6248086" cy="3982615"/>
          </a:xfrm>
          <a:prstGeom prst="roundRect">
            <a:avLst>
              <a:gd name="adj" fmla="val 1465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6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Коечный фонд</a:t>
            </a:r>
          </a:p>
        </p:txBody>
      </p:sp>
    </p:spTree>
    <p:extLst>
      <p:ext uri="{BB962C8B-B14F-4D97-AF65-F5344CB8AC3E}">
        <p14:creationId xmlns:p14="http://schemas.microsoft.com/office/powerpoint/2010/main" val="1873827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321039CD-8EB7-493F-B51F-F7E12BCC084B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3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Что это и зачем - 3 из 3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0220FB96-44DF-4D2F-BBCE-1F51C3058F6F}"/>
              </a:ext>
            </a:extLst>
          </p:cNvPr>
          <p:cNvSpPr>
            <a:spLocks noGrp="1"/>
          </p:cNvSpPr>
          <p:nvPr/>
        </p:nvSpPr>
        <p:spPr>
          <a:xfrm>
            <a:off x="709606" y="1887766"/>
            <a:ext cx="2729960" cy="180985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8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Раздел "Структура учреждения"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Реализованы новые спецификации "Коечный фонд" (количество коек определённого типа в рамках подразделения) и "Программа ОМС" (количество коек, участвующих в программе ОМС, в разрезе подразделения и типа койки).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DCD0134E-CBB6-44EB-9C07-9EC4711C71FF}"/>
              </a:ext>
            </a:extLst>
          </p:cNvPr>
          <p:cNvSpPr>
            <a:spLocks noGrp="1"/>
          </p:cNvSpPr>
          <p:nvPr/>
        </p:nvSpPr>
        <p:spPr>
          <a:xfrm>
            <a:off x="785412" y="3958081"/>
            <a:ext cx="2654154" cy="534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1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Выгрузка этих данных в ФРМО появится позже - пока изменения касаются только учёта в СУЗ КК.</a:t>
            </a:r>
          </a:p>
        </p:txBody>
      </p:sp>
      <p:pic>
        <p:nvPicPr>
          <p:cNvPr id="10010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512" y="1887766"/>
            <a:ext cx="6841754" cy="4279373"/>
          </a:xfrm>
          <a:prstGeom prst="rect">
            <a:avLst/>
          </a:prstGeom>
        </p:spPr>
      </p:pic>
      <p:sp>
        <p:nvSpPr>
          <p:cNvPr id="10004" name="screenshot-frame-1">
            <a:extLst>
              <a:ext uri="{FF2B5EF4-FFF2-40B4-BE49-F238E27FC236}">
                <a16:creationId xmlns:a16="http://schemas.microsoft.com/office/drawing/2014/main" id="{434934F7-B745-4F2C-A2AE-C60A9AC4ABCB}"/>
              </a:ext>
            </a:extLst>
          </p:cNvPr>
          <p:cNvSpPr>
            <a:spLocks noGrp="1"/>
          </p:cNvSpPr>
          <p:nvPr/>
        </p:nvSpPr>
        <p:spPr>
          <a:xfrm>
            <a:off x="3733181" y="1854435"/>
            <a:ext cx="6908415" cy="4346034"/>
          </a:xfrm>
          <a:prstGeom prst="roundRect">
            <a:avLst>
              <a:gd name="adj" fmla="val 1342"/>
            </a:avLst>
          </a:prstGeom>
          <a:noFill/>
          <a:ln w="19050">
            <a:solidFill>
              <a:srgbClr val="BDD7EE"/>
            </a:solidFill>
            <a:prstDash val="solid"/>
          </a:ln>
        </p:spPr>
      </p:sp>
      <p:pic>
        <p:nvPicPr>
          <p:cNvPr id="10012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Коечный фонд</a:t>
            </a:r>
          </a:p>
        </p:txBody>
      </p:sp>
    </p:spTree>
    <p:extLst>
      <p:ext uri="{BB962C8B-B14F-4D97-AF65-F5344CB8AC3E}">
        <p14:creationId xmlns:p14="http://schemas.microsoft.com/office/powerpoint/2010/main" val="1873827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EC409146-4911-4E26-A62E-9CAEA39CA02D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2074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Вопрос - ответ</a:t>
            </a:r>
          </a:p>
        </p:txBody>
      </p:sp>
      <p:sp>
        <p:nvSpPr>
          <p:cNvPr id="10001" name="Oval 5">
            <a:extLst>
              <a:ext uri="{FF2B5EF4-FFF2-40B4-BE49-F238E27FC236}">
                <a16:creationId xmlns:a16="http://schemas.microsoft.com/office/drawing/2014/main" id="{8D324FEA-2715-4DE3-87AE-7CC5916E4107}"/>
              </a:ext>
            </a:extLst>
          </p:cNvPr>
          <p:cNvSpPr>
            <a:spLocks noGrp="1"/>
          </p:cNvSpPr>
          <p:nvPr/>
        </p:nvSpPr>
        <p:spPr>
          <a:xfrm>
            <a:off x="676275" y="1973376"/>
            <a:ext cx="481778" cy="4817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?</a:t>
            </a:r>
          </a:p>
        </p:txBody>
      </p:sp>
      <p:sp>
        <p:nvSpPr>
          <p:cNvPr id="10002" name="TextBox 6">
            <a:extLst>
              <a:ext uri="{FF2B5EF4-FFF2-40B4-BE49-F238E27FC236}">
                <a16:creationId xmlns:a16="http://schemas.microsoft.com/office/drawing/2014/main" id="{36165F3C-FA51-4752-B464-C3EAB67A8560}"/>
              </a:ext>
            </a:extLst>
          </p:cNvPr>
          <p:cNvSpPr>
            <a:spLocks noGrp="1"/>
          </p:cNvSpPr>
          <p:nvPr/>
        </p:nvSpPr>
        <p:spPr>
          <a:xfrm>
            <a:off x="1333245" y="1947098"/>
            <a:ext cx="10058655" cy="9635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Что изменилось?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 разделе "Прикреплённое население" реализована новая процедура "Объединение адресов до уровня улицы".</a:t>
            </a:r>
          </a:p>
        </p:txBody>
      </p:sp>
      <p:sp>
        <p:nvSpPr>
          <p:cNvPr id="10003" name="Oval 7">
            <a:extLst>
              <a:ext uri="{FF2B5EF4-FFF2-40B4-BE49-F238E27FC236}">
                <a16:creationId xmlns:a16="http://schemas.microsoft.com/office/drawing/2014/main" id="{C2312891-BB2B-4D58-907C-715C4C39549A}"/>
              </a:ext>
            </a:extLst>
          </p:cNvPr>
          <p:cNvSpPr>
            <a:spLocks noGrp="1"/>
          </p:cNvSpPr>
          <p:nvPr/>
        </p:nvSpPr>
        <p:spPr>
          <a:xfrm>
            <a:off x="676275" y="3199721"/>
            <a:ext cx="481778" cy="481778"/>
          </a:xfrm>
          <a:prstGeom prst="ellipse">
            <a:avLst/>
          </a:pr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✓</a:t>
            </a:r>
          </a:p>
        </p:txBody>
      </p:sp>
      <p:sp>
        <p:nvSpPr>
          <p:cNvPr id="10004" name="TextBox 8">
            <a:extLst>
              <a:ext uri="{FF2B5EF4-FFF2-40B4-BE49-F238E27FC236}">
                <a16:creationId xmlns:a16="http://schemas.microsoft.com/office/drawing/2014/main" id="{1710CE6D-215B-4899-AD42-CF25C32C5726}"/>
              </a:ext>
            </a:extLst>
          </p:cNvPr>
          <p:cNvSpPr>
            <a:spLocks noGrp="1"/>
          </p:cNvSpPr>
          <p:nvPr/>
        </p:nvSpPr>
        <p:spPr>
          <a:xfrm>
            <a:off x="1333245" y="3173442"/>
            <a:ext cx="10058655" cy="5601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Как это работает?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/>
              <a:t>Процедура объединяет адреса до уровня улицы, если врачебный участок обслуживает всю улицу полностью,</a:t>
            </a:r>
            <a:r>
              <a:t/>
            </a:r>
            <a:br/>
            <a:r>
              <a:rPr sz="1150"/>
              <a:t>не нужно вести каждый дом отдельно</a:t>
            </a:r>
          </a:p>
        </p:txBody>
      </p:sp>
      <p:sp>
        <p:nvSpPr>
          <p:cNvPr id="10005" name="Oval 9">
            <a:extLst>
              <a:ext uri="{FF2B5EF4-FFF2-40B4-BE49-F238E27FC236}">
                <a16:creationId xmlns:a16="http://schemas.microsoft.com/office/drawing/2014/main" id="{AD932B73-A1D8-4128-BB90-B8A7782BFCF4}"/>
              </a:ext>
            </a:extLst>
          </p:cNvPr>
          <p:cNvSpPr>
            <a:spLocks noGrp="1"/>
          </p:cNvSpPr>
          <p:nvPr/>
        </p:nvSpPr>
        <p:spPr>
          <a:xfrm>
            <a:off x="676275" y="4426066"/>
            <a:ext cx="481778" cy="4817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?</a:t>
            </a:r>
          </a:p>
        </p:txBody>
      </p:sp>
      <p:sp>
        <p:nvSpPr>
          <p:cNvPr id="10006" name="TextBox 10">
            <a:extLst>
              <a:ext uri="{FF2B5EF4-FFF2-40B4-BE49-F238E27FC236}">
                <a16:creationId xmlns:a16="http://schemas.microsoft.com/office/drawing/2014/main" id="{8325E806-CBD7-4C39-96D0-C0790FD850EC}"/>
              </a:ext>
            </a:extLst>
          </p:cNvPr>
          <p:cNvSpPr>
            <a:spLocks noGrp="1"/>
          </p:cNvSpPr>
          <p:nvPr/>
        </p:nvSpPr>
        <p:spPr>
          <a:xfrm>
            <a:off x="1333245" y="4399787"/>
            <a:ext cx="10058655" cy="383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Зачем это нужно?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/>
              <a:t>Упрощает ведение и проверку адресов обслуживания там, где участок обслуживает всю улицу целиком</a:t>
            </a:r>
            <a:r>
              <a:rPr sz="1150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.</a:t>
            </a:r>
          </a:p>
        </p:txBody>
      </p:sp>
      <p:pic>
        <p:nvPicPr>
          <p:cNvPr id="1001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5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Прикреплённое население: объединение адресов</a:t>
            </a:r>
          </a:p>
        </p:txBody>
      </p:sp>
    </p:spTree>
    <p:extLst>
      <p:ext uri="{BB962C8B-B14F-4D97-AF65-F5344CB8AC3E}">
        <p14:creationId xmlns:p14="http://schemas.microsoft.com/office/powerpoint/2010/main" val="24997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5">
            <a:extLst>
              <a:ext uri="{FF2B5EF4-FFF2-40B4-BE49-F238E27FC236}">
                <a16:creationId xmlns:a16="http://schemas.microsoft.com/office/drawing/2014/main" id="{9A9664F5-685F-475F-87C3-2CAE0696CAB4}"/>
              </a:ext>
            </a:extLst>
          </p:cNvPr>
          <p:cNvSpPr>
            <a:spLocks noGrp="1"/>
          </p:cNvSpPr>
          <p:nvPr/>
        </p:nvSpPr>
        <p:spPr>
          <a:xfrm>
            <a:off x="676275" y="1466850"/>
            <a:ext cx="5248320" cy="1333500"/>
          </a:xfrm>
          <a:prstGeom prst="roundRect">
            <a:avLst>
              <a:gd name="adj" fmla="val 6667"/>
            </a:avLst>
          </a:prstGeom>
          <a:solidFill>
            <a:srgbClr val="DDEBF7"/>
          </a:solidFill>
          <a:ln w="9525">
            <a:solidFill>
              <a:srgbClr val="BDD7E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4300" tIns="95250" rIns="114300" bIns="95250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Что делает процедура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Синхронизирует в РРМО наименования зданий, этажей, помещений и ТВСП с эталонными данными ФРМО.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5F2F8CCC-A09F-4164-AC64-80BF0F86E304}"/>
              </a:ext>
            </a:extLst>
          </p:cNvPr>
          <p:cNvSpPr>
            <a:spLocks noGrp="1"/>
          </p:cNvSpPr>
          <p:nvPr/>
        </p:nvSpPr>
        <p:spPr>
          <a:xfrm>
            <a:off x="6143580" y="1466850"/>
            <a:ext cx="5248320" cy="1333500"/>
          </a:xfrm>
          <a:prstGeom prst="roundRect">
            <a:avLst>
              <a:gd name="adj" fmla="val 6667"/>
            </a:avLst>
          </a:prstGeom>
          <a:solidFill>
            <a:srgbClr val="DDEBF7"/>
          </a:solidFill>
          <a:ln w="9525">
            <a:solidFill>
              <a:srgbClr val="BDD7E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4300" tIns="95250" rIns="114300" bIns="95250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43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Условия запуска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78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Выберите запись ФРМО с источником ЕГИСЗ. Статус не должен быть "Требуется повторная сверка", а тип ошибки - "Дубль". Раздел: "РМО. Выгрузка в ФРМО/ФРМР. Здания и ТВСП".</a:t>
            </a:r>
          </a:p>
        </p:txBody>
      </p:sp>
      <p:sp>
        <p:nvSpPr>
          <p:cNvPr id="10002" name="process-section-title">
            <a:extLst>
              <a:ext uri="{FF2B5EF4-FFF2-40B4-BE49-F238E27FC236}">
                <a16:creationId xmlns:a16="http://schemas.microsoft.com/office/drawing/2014/main" id="{8FC9C424-4D7E-4D1D-A9D6-9EB7A3E1CCC1}"/>
              </a:ext>
            </a:extLst>
          </p:cNvPr>
          <p:cNvSpPr>
            <a:spLocks noGrp="1"/>
          </p:cNvSpPr>
          <p:nvPr/>
        </p:nvSpPr>
        <p:spPr>
          <a:xfrm>
            <a:off x="676275" y="3000375"/>
            <a:ext cx="1071562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158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58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Как работает процедура</a:t>
            </a:r>
          </a:p>
        </p:txBody>
      </p:sp>
      <p:sp>
        <p:nvSpPr>
          <p:cNvPr id="10003" name="process-step-1">
            <a:extLst>
              <a:ext uri="{FF2B5EF4-FFF2-40B4-BE49-F238E27FC236}">
                <a16:creationId xmlns:a16="http://schemas.microsoft.com/office/drawing/2014/main" id="{0F03BCE2-71C2-4117-9348-33E132CE1E21}"/>
              </a:ext>
            </a:extLst>
          </p:cNvPr>
          <p:cNvSpPr>
            <a:spLocks noGrp="1"/>
          </p:cNvSpPr>
          <p:nvPr/>
        </p:nvSpPr>
        <p:spPr>
          <a:xfrm>
            <a:off x="676275" y="3390900"/>
            <a:ext cx="2326707" cy="762000"/>
          </a:xfrm>
          <a:prstGeom prst="roundRect">
            <a:avLst>
              <a:gd name="adj" fmla="val 1219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Выбрать запись ФРМО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Источник записи - ЕГИСЗ</a:t>
            </a:r>
          </a:p>
        </p:txBody>
      </p:sp>
      <p:sp>
        <p:nvSpPr>
          <p:cNvPr id="10004" name="process-step-2">
            <a:extLst>
              <a:ext uri="{FF2B5EF4-FFF2-40B4-BE49-F238E27FC236}">
                <a16:creationId xmlns:a16="http://schemas.microsoft.com/office/drawing/2014/main" id="{35B1C856-7F41-4ADA-96FB-F841B99BD471}"/>
              </a:ext>
            </a:extLst>
          </p:cNvPr>
          <p:cNvSpPr>
            <a:spLocks noGrp="1"/>
          </p:cNvSpPr>
          <p:nvPr/>
        </p:nvSpPr>
        <p:spPr>
          <a:xfrm>
            <a:off x="3470148" y="3390900"/>
            <a:ext cx="2326707" cy="762000"/>
          </a:xfrm>
          <a:prstGeom prst="roundRect">
            <a:avLst>
              <a:gd name="adj" fmla="val 1219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Определить тип объекта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Здание, этаж, помещение или ТВСП</a:t>
            </a:r>
          </a:p>
        </p:txBody>
      </p:sp>
      <p:sp>
        <p:nvSpPr>
          <p:cNvPr id="10005" name="process-step-3">
            <a:extLst>
              <a:ext uri="{FF2B5EF4-FFF2-40B4-BE49-F238E27FC236}">
                <a16:creationId xmlns:a16="http://schemas.microsoft.com/office/drawing/2014/main" id="{B214F1BB-F0DC-41EF-AD3A-0133744AFE00}"/>
              </a:ext>
            </a:extLst>
          </p:cNvPr>
          <p:cNvSpPr>
            <a:spLocks noGrp="1"/>
          </p:cNvSpPr>
          <p:nvPr/>
        </p:nvSpPr>
        <p:spPr>
          <a:xfrm>
            <a:off x="6262196" y="3390900"/>
            <a:ext cx="2326707" cy="762000"/>
          </a:xfrm>
          <a:prstGeom prst="roundRect">
            <a:avLst>
              <a:gd name="adj" fmla="val 1219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Обновить РРМО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Записать эталонное наименование</a:t>
            </a:r>
          </a:p>
        </p:txBody>
      </p:sp>
      <p:sp>
        <p:nvSpPr>
          <p:cNvPr id="10006" name="process-step-4">
            <a:extLst>
              <a:ext uri="{FF2B5EF4-FFF2-40B4-BE49-F238E27FC236}">
                <a16:creationId xmlns:a16="http://schemas.microsoft.com/office/drawing/2014/main" id="{91FEA076-6C3B-4AED-A586-EC0A5DF68A4E}"/>
              </a:ext>
            </a:extLst>
          </p:cNvPr>
          <p:cNvSpPr>
            <a:spLocks noGrp="1"/>
          </p:cNvSpPr>
          <p:nvPr/>
        </p:nvSpPr>
        <p:spPr>
          <a:xfrm>
            <a:off x="9063368" y="3390900"/>
            <a:ext cx="2326707" cy="762000"/>
          </a:xfrm>
          <a:prstGeom prst="roundRect">
            <a:avLst>
              <a:gd name="adj" fmla="val 12195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Исправить расхождения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Обновить связанные записи</a:t>
            </a:r>
          </a:p>
        </p:txBody>
      </p:sp>
      <p:cxnSp>
        <p:nvCxnSpPr>
          <p:cNvPr id="10033" name="Прямая со стрелкой 32"/>
          <p:cNvCxnSpPr>
            <a:stCxn id="10003" idx="3"/>
            <a:endCxn id="10004" idx="1"/>
          </p:cNvCxnSpPr>
          <p:nvPr/>
        </p:nvCxnSpPr>
        <p:spPr>
          <a:xfrm>
            <a:off x="3002982" y="3771900"/>
            <a:ext cx="467166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cxnSp>
        <p:nvCxnSpPr>
          <p:cNvPr id="10034" name="Прямая со стрелкой 33"/>
          <p:cNvCxnSpPr>
            <a:stCxn id="10004" idx="3"/>
            <a:endCxn id="10005" idx="1"/>
          </p:cNvCxnSpPr>
          <p:nvPr/>
        </p:nvCxnSpPr>
        <p:spPr>
          <a:xfrm>
            <a:off x="5796855" y="3771900"/>
            <a:ext cx="465341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cxnSp>
        <p:nvCxnSpPr>
          <p:cNvPr id="10035" name="Прямая со стрелкой 34"/>
          <p:cNvCxnSpPr>
            <a:stCxn id="10005" idx="3"/>
            <a:endCxn id="10006" idx="1"/>
          </p:cNvCxnSpPr>
          <p:nvPr/>
        </p:nvCxnSpPr>
        <p:spPr>
          <a:xfrm>
            <a:off x="8588903" y="3771900"/>
            <a:ext cx="474466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sp>
        <p:nvSpPr>
          <p:cNvPr id="10010" name="object-result-1">
            <a:extLst>
              <a:ext uri="{FF2B5EF4-FFF2-40B4-BE49-F238E27FC236}">
                <a16:creationId xmlns:a16="http://schemas.microsoft.com/office/drawing/2014/main" id="{00510C2C-94A8-41BD-9048-C0BA19EDED55}"/>
              </a:ext>
            </a:extLst>
          </p:cNvPr>
          <p:cNvSpPr>
            <a:spLocks noGrp="1"/>
          </p:cNvSpPr>
          <p:nvPr/>
        </p:nvSpPr>
        <p:spPr>
          <a:xfrm>
            <a:off x="676275" y="4400550"/>
            <a:ext cx="2509194" cy="78105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D9EAF7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Здание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Название здания</a:t>
            </a:r>
          </a:p>
        </p:txBody>
      </p:sp>
      <p:sp>
        <p:nvSpPr>
          <p:cNvPr id="10011" name="object-result-2">
            <a:extLst>
              <a:ext uri="{FF2B5EF4-FFF2-40B4-BE49-F238E27FC236}">
                <a16:creationId xmlns:a16="http://schemas.microsoft.com/office/drawing/2014/main" id="{E76AA6F2-FEBF-45C6-AD47-8107CD5FA106}"/>
              </a:ext>
            </a:extLst>
          </p:cNvPr>
          <p:cNvSpPr>
            <a:spLocks noGrp="1"/>
          </p:cNvSpPr>
          <p:nvPr/>
        </p:nvSpPr>
        <p:spPr>
          <a:xfrm>
            <a:off x="3409927" y="4400550"/>
            <a:ext cx="2509194" cy="78105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D9EAF7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Этаж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Название этажа</a:t>
            </a:r>
          </a:p>
        </p:txBody>
      </p:sp>
      <p:sp>
        <p:nvSpPr>
          <p:cNvPr id="10012" name="object-result-3">
            <a:extLst>
              <a:ext uri="{FF2B5EF4-FFF2-40B4-BE49-F238E27FC236}">
                <a16:creationId xmlns:a16="http://schemas.microsoft.com/office/drawing/2014/main" id="{5F5350FD-9882-4E4F-8731-971CF65EE07B}"/>
              </a:ext>
            </a:extLst>
          </p:cNvPr>
          <p:cNvSpPr>
            <a:spLocks noGrp="1"/>
          </p:cNvSpPr>
          <p:nvPr/>
        </p:nvSpPr>
        <p:spPr>
          <a:xfrm>
            <a:off x="6143580" y="4400550"/>
            <a:ext cx="2509194" cy="78105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D9EAF7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Помещение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Название помещения</a:t>
            </a:r>
          </a:p>
        </p:txBody>
      </p:sp>
      <p:sp>
        <p:nvSpPr>
          <p:cNvPr id="10013" name="object-result-4">
            <a:extLst>
              <a:ext uri="{FF2B5EF4-FFF2-40B4-BE49-F238E27FC236}">
                <a16:creationId xmlns:a16="http://schemas.microsoft.com/office/drawing/2014/main" id="{AF15A97F-CE90-4363-8B65-2DF2D51FD014}"/>
              </a:ext>
            </a:extLst>
          </p:cNvPr>
          <p:cNvSpPr>
            <a:spLocks noGrp="1"/>
          </p:cNvSpPr>
          <p:nvPr/>
        </p:nvSpPr>
        <p:spPr>
          <a:xfrm>
            <a:off x="8877232" y="4400550"/>
            <a:ext cx="2509194" cy="78105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D9EAF7"/>
            </a:solidFill>
            <a:prstDash val="solid"/>
          </a:ln>
        </p:spPr>
        <p:txBody>
          <a:bodyPr wrap="square" lIns="76200" tIns="76200" rIns="76200" bIns="7620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ТВСП</a:t>
            </a:r>
          </a:p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Название ТВСП</a:t>
            </a:r>
          </a:p>
        </p:txBody>
      </p:sp>
      <p:sp>
        <p:nvSpPr>
          <p:cNvPr id="10014" name="process-result">
            <a:extLst>
              <a:ext uri="{FF2B5EF4-FFF2-40B4-BE49-F238E27FC236}">
                <a16:creationId xmlns:a16="http://schemas.microsoft.com/office/drawing/2014/main" id="{DF869A5B-0B36-4B6B-AA1C-3C2CA6911064}"/>
              </a:ext>
            </a:extLst>
          </p:cNvPr>
          <p:cNvSpPr>
            <a:spLocks noGrp="1"/>
          </p:cNvSpPr>
          <p:nvPr/>
        </p:nvSpPr>
        <p:spPr>
          <a:xfrm>
            <a:off x="676275" y="5476875"/>
            <a:ext cx="10715625" cy="609600"/>
          </a:xfrm>
          <a:prstGeom prst="roundRect">
            <a:avLst>
              <a:gd name="adj" fmla="val 15152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  <p:txBody>
          <a:bodyPr wrap="square" lIns="114300" tIns="95250" rIns="114300" bIns="95250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21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Результат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78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РРМО использует эталонное наименование из ФРМО. Пример: РРМО "Корпус 1" - ФРМО "Строение 1".</a:t>
            </a:r>
          </a:p>
        </p:txBody>
      </p:sp>
      <p:pic>
        <p:nvPicPr>
          <p:cNvPr id="10041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Исправление расхождений между ФРМО и РРМО: здания</a:t>
            </a:r>
          </a:p>
        </p:txBody>
      </p:sp>
    </p:spTree>
    <p:extLst>
      <p:ext uri="{BB962C8B-B14F-4D97-AF65-F5344CB8AC3E}">
        <p14:creationId xmlns:p14="http://schemas.microsoft.com/office/powerpoint/2010/main" val="2508099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rrors-section-title">
            <a:extLst>
              <a:ext uri="{FF2B5EF4-FFF2-40B4-BE49-F238E27FC236}">
                <a16:creationId xmlns:a16="http://schemas.microsoft.com/office/drawing/2014/main" id="{02105AAB-D46A-4CD2-BB84-45DF413CE740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5248320" cy="27373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365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365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Возможные ошибки при запуске процедуры</a:t>
            </a:r>
          </a:p>
        </p:txBody>
      </p:sp>
      <p:sp>
        <p:nvSpPr>
          <p:cNvPr id="10001" name="process-section-title">
            <a:extLst>
              <a:ext uri="{FF2B5EF4-FFF2-40B4-BE49-F238E27FC236}">
                <a16:creationId xmlns:a16="http://schemas.microsoft.com/office/drawing/2014/main" id="{54F73996-B413-4754-890A-7911AB1A1E4C}"/>
              </a:ext>
            </a:extLst>
          </p:cNvPr>
          <p:cNvSpPr>
            <a:spLocks noGrp="1"/>
          </p:cNvSpPr>
          <p:nvPr/>
        </p:nvSpPr>
        <p:spPr>
          <a:xfrm>
            <a:off x="6143580" y="1447800"/>
            <a:ext cx="5248320" cy="27373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365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1365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Когда применять процедуру</a:t>
            </a:r>
          </a:p>
        </p:txBody>
      </p:sp>
      <p:sp>
        <p:nvSpPr>
          <p:cNvPr id="10002" name="error-1">
            <a:extLst>
              <a:ext uri="{FF2B5EF4-FFF2-40B4-BE49-F238E27FC236}">
                <a16:creationId xmlns:a16="http://schemas.microsoft.com/office/drawing/2014/main" id="{24E83F8C-2238-4CE3-B107-30A82E647D8C}"/>
              </a:ext>
            </a:extLst>
          </p:cNvPr>
          <p:cNvSpPr>
            <a:spLocks noGrp="1"/>
          </p:cNvSpPr>
          <p:nvPr/>
        </p:nvSpPr>
        <p:spPr>
          <a:xfrm>
            <a:off x="676275" y="1812774"/>
            <a:ext cx="2372328" cy="748196"/>
          </a:xfrm>
          <a:prstGeom prst="roundRect">
            <a:avLst>
              <a:gd name="adj" fmla="val 1463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3" name="action-1">
            <a:extLst>
              <a:ext uri="{FF2B5EF4-FFF2-40B4-BE49-F238E27FC236}">
                <a16:creationId xmlns:a16="http://schemas.microsoft.com/office/drawing/2014/main" id="{F79CB943-A133-42A4-9C64-5EFD44EC4F82}"/>
              </a:ext>
            </a:extLst>
          </p:cNvPr>
          <p:cNvSpPr>
            <a:spLocks noGrp="1"/>
          </p:cNvSpPr>
          <p:nvPr/>
        </p:nvSpPr>
        <p:spPr>
          <a:xfrm>
            <a:off x="3479272" y="1812774"/>
            <a:ext cx="2445323" cy="748196"/>
          </a:xfrm>
          <a:prstGeom prst="roundRect">
            <a:avLst>
              <a:gd name="adj" fmla="val 1463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114" name="Прямая со стрелкой 72"/>
          <p:cNvCxnSpPr>
            <a:stCxn id="10003" idx="1"/>
            <a:endCxn id="10002" idx="3"/>
          </p:cNvCxnSpPr>
          <p:nvPr/>
        </p:nvCxnSpPr>
        <p:spPr>
          <a:xfrm flipH="1">
            <a:off x="3048603" y="2186872"/>
            <a:ext cx="430669" cy="0"/>
          </a:xfrm>
          <a:prstGeom prst="straightConnector1">
            <a:avLst/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sp>
        <p:nvSpPr>
          <p:cNvPr id="10005" name="error-1-tag">
            <a:extLst>
              <a:ext uri="{FF2B5EF4-FFF2-40B4-BE49-F238E27FC236}">
                <a16:creationId xmlns:a16="http://schemas.microsoft.com/office/drawing/2014/main" id="{7E942BEF-2224-4760-B9AD-F1609A9BB4D9}"/>
              </a:ext>
            </a:extLst>
          </p:cNvPr>
          <p:cNvSpPr>
            <a:spLocks noGrp="1"/>
          </p:cNvSpPr>
          <p:nvPr/>
        </p:nvSpPr>
        <p:spPr>
          <a:xfrm>
            <a:off x="833214" y="1922266"/>
            <a:ext cx="2007355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ОШИБКА 1</a:t>
            </a:r>
          </a:p>
        </p:txBody>
      </p:sp>
      <p:sp>
        <p:nvSpPr>
          <p:cNvPr id="10006" name="error-1-body">
            <a:extLst>
              <a:ext uri="{FF2B5EF4-FFF2-40B4-BE49-F238E27FC236}">
                <a16:creationId xmlns:a16="http://schemas.microsoft.com/office/drawing/2014/main" id="{6C7B0434-075F-4AF4-9FF1-169FB3EEA81E}"/>
              </a:ext>
            </a:extLst>
          </p:cNvPr>
          <p:cNvSpPr>
            <a:spLocks noGrp="1"/>
          </p:cNvSpPr>
          <p:nvPr/>
        </p:nvSpPr>
        <p:spPr>
          <a:xfrm>
            <a:off x="833214" y="2123001"/>
            <a:ext cx="2043852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Источник записи - не ЕГИСЗ</a:t>
            </a:r>
          </a:p>
        </p:txBody>
      </p:sp>
      <p:sp>
        <p:nvSpPr>
          <p:cNvPr id="10007" name="action-1-tag">
            <a:extLst>
              <a:ext uri="{FF2B5EF4-FFF2-40B4-BE49-F238E27FC236}">
                <a16:creationId xmlns:a16="http://schemas.microsoft.com/office/drawing/2014/main" id="{6B3762B5-EAAA-4CAD-887D-699FE9811844}"/>
              </a:ext>
            </a:extLst>
          </p:cNvPr>
          <p:cNvSpPr>
            <a:spLocks noGrp="1"/>
          </p:cNvSpPr>
          <p:nvPr/>
        </p:nvSpPr>
        <p:spPr>
          <a:xfrm>
            <a:off x="3643510" y="1922266"/>
            <a:ext cx="2080350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ЧТО СДЕЛАТЬ</a:t>
            </a:r>
          </a:p>
        </p:txBody>
      </p:sp>
      <p:sp>
        <p:nvSpPr>
          <p:cNvPr id="10008" name="action-1-body">
            <a:extLst>
              <a:ext uri="{FF2B5EF4-FFF2-40B4-BE49-F238E27FC236}">
                <a16:creationId xmlns:a16="http://schemas.microsoft.com/office/drawing/2014/main" id="{2082A750-1666-4752-91DC-859CCEBB30B0}"/>
              </a:ext>
            </a:extLst>
          </p:cNvPr>
          <p:cNvSpPr>
            <a:spLocks noGrp="1"/>
          </p:cNvSpPr>
          <p:nvPr/>
        </p:nvSpPr>
        <p:spPr>
          <a:xfrm>
            <a:off x="3643510" y="2123001"/>
            <a:ext cx="2098598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rPr>
              <a:t>Выберите запись из ФРМО</a:t>
            </a:r>
          </a:p>
        </p:txBody>
      </p:sp>
      <p:sp>
        <p:nvSpPr>
          <p:cNvPr id="10009" name="error-2">
            <a:extLst>
              <a:ext uri="{FF2B5EF4-FFF2-40B4-BE49-F238E27FC236}">
                <a16:creationId xmlns:a16="http://schemas.microsoft.com/office/drawing/2014/main" id="{8F1696FB-52E3-420F-8656-26F394D927E5}"/>
              </a:ext>
            </a:extLst>
          </p:cNvPr>
          <p:cNvSpPr>
            <a:spLocks noGrp="1"/>
          </p:cNvSpPr>
          <p:nvPr/>
        </p:nvSpPr>
        <p:spPr>
          <a:xfrm>
            <a:off x="676275" y="2871197"/>
            <a:ext cx="2372328" cy="748196"/>
          </a:xfrm>
          <a:prstGeom prst="roundRect">
            <a:avLst>
              <a:gd name="adj" fmla="val 1463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10" name="action-2">
            <a:extLst>
              <a:ext uri="{FF2B5EF4-FFF2-40B4-BE49-F238E27FC236}">
                <a16:creationId xmlns:a16="http://schemas.microsoft.com/office/drawing/2014/main" id="{FF0E8BDB-1A85-41B1-A88E-918F69B5FE35}"/>
              </a:ext>
            </a:extLst>
          </p:cNvPr>
          <p:cNvSpPr>
            <a:spLocks noGrp="1"/>
          </p:cNvSpPr>
          <p:nvPr/>
        </p:nvSpPr>
        <p:spPr>
          <a:xfrm>
            <a:off x="3479272" y="2871197"/>
            <a:ext cx="2445323" cy="748196"/>
          </a:xfrm>
          <a:prstGeom prst="roundRect">
            <a:avLst>
              <a:gd name="adj" fmla="val 1463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121" name="Прямая со стрелкой 79"/>
          <p:cNvCxnSpPr>
            <a:stCxn id="10010" idx="1"/>
            <a:endCxn id="10009" idx="3"/>
          </p:cNvCxnSpPr>
          <p:nvPr/>
        </p:nvCxnSpPr>
        <p:spPr>
          <a:xfrm flipH="1">
            <a:off x="3048603" y="3245295"/>
            <a:ext cx="430669" cy="0"/>
          </a:xfrm>
          <a:prstGeom prst="straightConnector1">
            <a:avLst/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sp>
        <p:nvSpPr>
          <p:cNvPr id="10012" name="error-2-tag">
            <a:extLst>
              <a:ext uri="{FF2B5EF4-FFF2-40B4-BE49-F238E27FC236}">
                <a16:creationId xmlns:a16="http://schemas.microsoft.com/office/drawing/2014/main" id="{43BD3C1E-D090-4B70-9D12-74496D0BFDAC}"/>
              </a:ext>
            </a:extLst>
          </p:cNvPr>
          <p:cNvSpPr>
            <a:spLocks noGrp="1"/>
          </p:cNvSpPr>
          <p:nvPr/>
        </p:nvSpPr>
        <p:spPr>
          <a:xfrm>
            <a:off x="833214" y="2980689"/>
            <a:ext cx="2007355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ОШИБКА 2</a:t>
            </a:r>
          </a:p>
        </p:txBody>
      </p:sp>
      <p:sp>
        <p:nvSpPr>
          <p:cNvPr id="10013" name="error-2-body">
            <a:extLst>
              <a:ext uri="{FF2B5EF4-FFF2-40B4-BE49-F238E27FC236}">
                <a16:creationId xmlns:a16="http://schemas.microsoft.com/office/drawing/2014/main" id="{26478EC4-BF61-42FE-A6F2-70A654112744}"/>
              </a:ext>
            </a:extLst>
          </p:cNvPr>
          <p:cNvSpPr>
            <a:spLocks noGrp="1"/>
          </p:cNvSpPr>
          <p:nvPr/>
        </p:nvSpPr>
        <p:spPr>
          <a:xfrm>
            <a:off x="833214" y="3181425"/>
            <a:ext cx="2043852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Статус - "Требуется повторная сверка"</a:t>
            </a:r>
          </a:p>
        </p:txBody>
      </p:sp>
      <p:sp>
        <p:nvSpPr>
          <p:cNvPr id="10014" name="action-2-tag">
            <a:extLst>
              <a:ext uri="{FF2B5EF4-FFF2-40B4-BE49-F238E27FC236}">
                <a16:creationId xmlns:a16="http://schemas.microsoft.com/office/drawing/2014/main" id="{D6761D41-A7A4-4984-BAAD-6143C2BFC34B}"/>
              </a:ext>
            </a:extLst>
          </p:cNvPr>
          <p:cNvSpPr>
            <a:spLocks noGrp="1"/>
          </p:cNvSpPr>
          <p:nvPr/>
        </p:nvSpPr>
        <p:spPr>
          <a:xfrm>
            <a:off x="3643510" y="2980689"/>
            <a:ext cx="2080350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ЧТО СДЕЛАТЬ</a:t>
            </a:r>
          </a:p>
        </p:txBody>
      </p:sp>
      <p:sp>
        <p:nvSpPr>
          <p:cNvPr id="10015" name="action-2-body">
            <a:extLst>
              <a:ext uri="{FF2B5EF4-FFF2-40B4-BE49-F238E27FC236}">
                <a16:creationId xmlns:a16="http://schemas.microsoft.com/office/drawing/2014/main" id="{88DF36A6-4696-4175-A224-836B0C069CD6}"/>
              </a:ext>
            </a:extLst>
          </p:cNvPr>
          <p:cNvSpPr>
            <a:spLocks noGrp="1"/>
          </p:cNvSpPr>
          <p:nvPr/>
        </p:nvSpPr>
        <p:spPr>
          <a:xfrm>
            <a:off x="3643510" y="3181425"/>
            <a:ext cx="2098598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rPr>
              <a:t>Сформируйте новый отчёт</a:t>
            </a:r>
          </a:p>
        </p:txBody>
      </p:sp>
      <p:sp>
        <p:nvSpPr>
          <p:cNvPr id="10016" name="error-3">
            <a:extLst>
              <a:ext uri="{FF2B5EF4-FFF2-40B4-BE49-F238E27FC236}">
                <a16:creationId xmlns:a16="http://schemas.microsoft.com/office/drawing/2014/main" id="{15F01D68-3E23-4DD0-8CCE-5AF1ED2A82B2}"/>
              </a:ext>
            </a:extLst>
          </p:cNvPr>
          <p:cNvSpPr>
            <a:spLocks noGrp="1"/>
          </p:cNvSpPr>
          <p:nvPr/>
        </p:nvSpPr>
        <p:spPr>
          <a:xfrm>
            <a:off x="676275" y="3929621"/>
            <a:ext cx="2372328" cy="748196"/>
          </a:xfrm>
          <a:prstGeom prst="roundRect">
            <a:avLst>
              <a:gd name="adj" fmla="val 1463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17" name="action-3">
            <a:extLst>
              <a:ext uri="{FF2B5EF4-FFF2-40B4-BE49-F238E27FC236}">
                <a16:creationId xmlns:a16="http://schemas.microsoft.com/office/drawing/2014/main" id="{6028897C-FD16-42B5-9AED-B7242ABEB388}"/>
              </a:ext>
            </a:extLst>
          </p:cNvPr>
          <p:cNvSpPr>
            <a:spLocks noGrp="1"/>
          </p:cNvSpPr>
          <p:nvPr/>
        </p:nvSpPr>
        <p:spPr>
          <a:xfrm>
            <a:off x="3479272" y="3929621"/>
            <a:ext cx="2445323" cy="748196"/>
          </a:xfrm>
          <a:prstGeom prst="roundRect">
            <a:avLst>
              <a:gd name="adj" fmla="val 1463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128" name="Прямая со стрелкой 86"/>
          <p:cNvCxnSpPr>
            <a:stCxn id="10017" idx="1"/>
            <a:endCxn id="10016" idx="3"/>
          </p:cNvCxnSpPr>
          <p:nvPr/>
        </p:nvCxnSpPr>
        <p:spPr>
          <a:xfrm flipH="1">
            <a:off x="3048603" y="4303718"/>
            <a:ext cx="430669" cy="0"/>
          </a:xfrm>
          <a:prstGeom prst="straightConnector1">
            <a:avLst/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sp>
        <p:nvSpPr>
          <p:cNvPr id="10019" name="error-3-tag">
            <a:extLst>
              <a:ext uri="{FF2B5EF4-FFF2-40B4-BE49-F238E27FC236}">
                <a16:creationId xmlns:a16="http://schemas.microsoft.com/office/drawing/2014/main" id="{8661E2B4-0809-4329-9996-8BC5B7407587}"/>
              </a:ext>
            </a:extLst>
          </p:cNvPr>
          <p:cNvSpPr>
            <a:spLocks noGrp="1"/>
          </p:cNvSpPr>
          <p:nvPr/>
        </p:nvSpPr>
        <p:spPr>
          <a:xfrm>
            <a:off x="833214" y="4039113"/>
            <a:ext cx="2007355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ОШИБКА 3</a:t>
            </a:r>
          </a:p>
        </p:txBody>
      </p:sp>
      <p:sp>
        <p:nvSpPr>
          <p:cNvPr id="10020" name="error-3-body">
            <a:extLst>
              <a:ext uri="{FF2B5EF4-FFF2-40B4-BE49-F238E27FC236}">
                <a16:creationId xmlns:a16="http://schemas.microsoft.com/office/drawing/2014/main" id="{70222936-AD4D-4F12-95F3-58DCA7EDEC5B}"/>
              </a:ext>
            </a:extLst>
          </p:cNvPr>
          <p:cNvSpPr>
            <a:spLocks noGrp="1"/>
          </p:cNvSpPr>
          <p:nvPr/>
        </p:nvSpPr>
        <p:spPr>
          <a:xfrm>
            <a:off x="833214" y="4239848"/>
            <a:ext cx="2043852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Тип ошибки - "Дублирование данных"</a:t>
            </a:r>
          </a:p>
        </p:txBody>
      </p:sp>
      <p:sp>
        <p:nvSpPr>
          <p:cNvPr id="10021" name="action-3-tag">
            <a:extLst>
              <a:ext uri="{FF2B5EF4-FFF2-40B4-BE49-F238E27FC236}">
                <a16:creationId xmlns:a16="http://schemas.microsoft.com/office/drawing/2014/main" id="{85EEF902-9A0B-416B-AC4B-CDE210493B29}"/>
              </a:ext>
            </a:extLst>
          </p:cNvPr>
          <p:cNvSpPr>
            <a:spLocks noGrp="1"/>
          </p:cNvSpPr>
          <p:nvPr/>
        </p:nvSpPr>
        <p:spPr>
          <a:xfrm>
            <a:off x="3643510" y="4039113"/>
            <a:ext cx="2080350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ЧТО СДЕЛАТЬ</a:t>
            </a:r>
          </a:p>
        </p:txBody>
      </p:sp>
      <p:sp>
        <p:nvSpPr>
          <p:cNvPr id="10022" name="action-3-body">
            <a:extLst>
              <a:ext uri="{FF2B5EF4-FFF2-40B4-BE49-F238E27FC236}">
                <a16:creationId xmlns:a16="http://schemas.microsoft.com/office/drawing/2014/main" id="{0A1E6C46-071A-491C-B815-4E9465C81C57}"/>
              </a:ext>
            </a:extLst>
          </p:cNvPr>
          <p:cNvSpPr>
            <a:spLocks noGrp="1"/>
          </p:cNvSpPr>
          <p:nvPr/>
        </p:nvSpPr>
        <p:spPr>
          <a:xfrm>
            <a:off x="3643510" y="4239848"/>
            <a:ext cx="2098598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rPr>
              <a:t>Устраните дублирующие записи в ФРМО</a:t>
            </a:r>
          </a:p>
        </p:txBody>
      </p:sp>
      <p:sp>
        <p:nvSpPr>
          <p:cNvPr id="10023" name="error-4">
            <a:extLst>
              <a:ext uri="{FF2B5EF4-FFF2-40B4-BE49-F238E27FC236}">
                <a16:creationId xmlns:a16="http://schemas.microsoft.com/office/drawing/2014/main" id="{0529E26A-B385-457C-A5FB-A856A98F3524}"/>
              </a:ext>
            </a:extLst>
          </p:cNvPr>
          <p:cNvSpPr>
            <a:spLocks noGrp="1"/>
          </p:cNvSpPr>
          <p:nvPr/>
        </p:nvSpPr>
        <p:spPr>
          <a:xfrm>
            <a:off x="676275" y="4988044"/>
            <a:ext cx="2372328" cy="748196"/>
          </a:xfrm>
          <a:prstGeom prst="roundRect">
            <a:avLst>
              <a:gd name="adj" fmla="val 1463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24" name="action-4">
            <a:extLst>
              <a:ext uri="{FF2B5EF4-FFF2-40B4-BE49-F238E27FC236}">
                <a16:creationId xmlns:a16="http://schemas.microsoft.com/office/drawing/2014/main" id="{3C63917A-C980-437F-AECB-F3493EC6C785}"/>
              </a:ext>
            </a:extLst>
          </p:cNvPr>
          <p:cNvSpPr>
            <a:spLocks noGrp="1"/>
          </p:cNvSpPr>
          <p:nvPr/>
        </p:nvSpPr>
        <p:spPr>
          <a:xfrm>
            <a:off x="3479272" y="4988044"/>
            <a:ext cx="2445323" cy="748196"/>
          </a:xfrm>
          <a:prstGeom prst="roundRect">
            <a:avLst>
              <a:gd name="adj" fmla="val 1463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135" name="Прямая со стрелкой 93"/>
          <p:cNvCxnSpPr>
            <a:stCxn id="10024" idx="1"/>
            <a:endCxn id="10023" idx="3"/>
          </p:cNvCxnSpPr>
          <p:nvPr/>
        </p:nvCxnSpPr>
        <p:spPr>
          <a:xfrm flipH="1">
            <a:off x="3048603" y="5362142"/>
            <a:ext cx="430669" cy="0"/>
          </a:xfrm>
          <a:prstGeom prst="straightConnector1">
            <a:avLst/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sp>
        <p:nvSpPr>
          <p:cNvPr id="10026" name="error-4-tag">
            <a:extLst>
              <a:ext uri="{FF2B5EF4-FFF2-40B4-BE49-F238E27FC236}">
                <a16:creationId xmlns:a16="http://schemas.microsoft.com/office/drawing/2014/main" id="{C5ADA8E9-8D16-479C-9B4A-3E8AB0B4A108}"/>
              </a:ext>
            </a:extLst>
          </p:cNvPr>
          <p:cNvSpPr>
            <a:spLocks noGrp="1"/>
          </p:cNvSpPr>
          <p:nvPr/>
        </p:nvSpPr>
        <p:spPr>
          <a:xfrm>
            <a:off x="833214" y="5097536"/>
            <a:ext cx="2007355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ОШИБКА 4</a:t>
            </a:r>
          </a:p>
        </p:txBody>
      </p:sp>
      <p:sp>
        <p:nvSpPr>
          <p:cNvPr id="10027" name="error-4-body">
            <a:extLst>
              <a:ext uri="{FF2B5EF4-FFF2-40B4-BE49-F238E27FC236}">
                <a16:creationId xmlns:a16="http://schemas.microsoft.com/office/drawing/2014/main" id="{818DE681-BAD0-468F-8D37-42255FB68301}"/>
              </a:ext>
            </a:extLst>
          </p:cNvPr>
          <p:cNvSpPr>
            <a:spLocks noGrp="1"/>
          </p:cNvSpPr>
          <p:nvPr/>
        </p:nvSpPr>
        <p:spPr>
          <a:xfrm>
            <a:off x="833214" y="5298272"/>
            <a:ext cx="2043852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Не заполнено поле РРМО</a:t>
            </a:r>
          </a:p>
        </p:txBody>
      </p:sp>
      <p:sp>
        <p:nvSpPr>
          <p:cNvPr id="10028" name="action-4-tag">
            <a:extLst>
              <a:ext uri="{FF2B5EF4-FFF2-40B4-BE49-F238E27FC236}">
                <a16:creationId xmlns:a16="http://schemas.microsoft.com/office/drawing/2014/main" id="{67A9B697-533E-4677-9CFE-ABA7D07790C7}"/>
              </a:ext>
            </a:extLst>
          </p:cNvPr>
          <p:cNvSpPr>
            <a:spLocks noGrp="1"/>
          </p:cNvSpPr>
          <p:nvPr/>
        </p:nvSpPr>
        <p:spPr>
          <a:xfrm>
            <a:off x="3643510" y="5097536"/>
            <a:ext cx="2080350" cy="155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ЧТО СДЕЛАТЬ</a:t>
            </a:r>
          </a:p>
        </p:txBody>
      </p:sp>
      <p:sp>
        <p:nvSpPr>
          <p:cNvPr id="10029" name="action-4-body">
            <a:extLst>
              <a:ext uri="{FF2B5EF4-FFF2-40B4-BE49-F238E27FC236}">
                <a16:creationId xmlns:a16="http://schemas.microsoft.com/office/drawing/2014/main" id="{0A750891-5E7C-48AB-AD38-AC85BD1F1F80}"/>
              </a:ext>
            </a:extLst>
          </p:cNvPr>
          <p:cNvSpPr>
            <a:spLocks noGrp="1"/>
          </p:cNvSpPr>
          <p:nvPr/>
        </p:nvSpPr>
        <p:spPr>
          <a:xfrm>
            <a:off x="3643510" y="5298272"/>
            <a:ext cx="2098598" cy="3284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rPr>
              <a:t>Заполните соответствующее поле</a:t>
            </a:r>
          </a:p>
        </p:txBody>
      </p:sp>
      <p:sp>
        <p:nvSpPr>
          <p:cNvPr id="10030" name="level-building">
            <a:extLst>
              <a:ext uri="{FF2B5EF4-FFF2-40B4-BE49-F238E27FC236}">
                <a16:creationId xmlns:a16="http://schemas.microsoft.com/office/drawing/2014/main" id="{74FA728C-900F-44F8-AD83-A992E363CD74}"/>
              </a:ext>
            </a:extLst>
          </p:cNvPr>
          <p:cNvSpPr>
            <a:spLocks noGrp="1"/>
          </p:cNvSpPr>
          <p:nvPr/>
        </p:nvSpPr>
        <p:spPr>
          <a:xfrm>
            <a:off x="6143580" y="1794525"/>
            <a:ext cx="1551138" cy="310228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31" name="level-building-label">
            <a:extLst>
              <a:ext uri="{FF2B5EF4-FFF2-40B4-BE49-F238E27FC236}">
                <a16:creationId xmlns:a16="http://schemas.microsoft.com/office/drawing/2014/main" id="{9F5AD7C8-EFAF-4CEE-BBDA-956674F1E3D0}"/>
              </a:ext>
            </a:extLst>
          </p:cNvPr>
          <p:cNvSpPr>
            <a:spLocks noGrp="1"/>
          </p:cNvSpPr>
          <p:nvPr/>
        </p:nvSpPr>
        <p:spPr>
          <a:xfrm>
            <a:off x="6216574" y="1831022"/>
            <a:ext cx="1405148" cy="23723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Здание</a:t>
            </a:r>
          </a:p>
        </p:txBody>
      </p:sp>
      <p:sp>
        <p:nvSpPr>
          <p:cNvPr id="10032" name="level-floor">
            <a:extLst>
              <a:ext uri="{FF2B5EF4-FFF2-40B4-BE49-F238E27FC236}">
                <a16:creationId xmlns:a16="http://schemas.microsoft.com/office/drawing/2014/main" id="{EF01185B-8559-4F05-B666-EA2CA41E6B8F}"/>
              </a:ext>
            </a:extLst>
          </p:cNvPr>
          <p:cNvSpPr>
            <a:spLocks noGrp="1"/>
          </p:cNvSpPr>
          <p:nvPr/>
        </p:nvSpPr>
        <p:spPr>
          <a:xfrm>
            <a:off x="7858956" y="1794525"/>
            <a:ext cx="1551138" cy="310228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33" name="level-floor-label">
            <a:extLst>
              <a:ext uri="{FF2B5EF4-FFF2-40B4-BE49-F238E27FC236}">
                <a16:creationId xmlns:a16="http://schemas.microsoft.com/office/drawing/2014/main" id="{C3EF7157-0F86-464C-B7B8-3FA4B4B4AF58}"/>
              </a:ext>
            </a:extLst>
          </p:cNvPr>
          <p:cNvSpPr>
            <a:spLocks noGrp="1"/>
          </p:cNvSpPr>
          <p:nvPr/>
        </p:nvSpPr>
        <p:spPr>
          <a:xfrm>
            <a:off x="7931950" y="1831022"/>
            <a:ext cx="1405148" cy="23723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Этаж</a:t>
            </a:r>
          </a:p>
        </p:txBody>
      </p:sp>
      <p:sp>
        <p:nvSpPr>
          <p:cNvPr id="10034" name="level-room">
            <a:extLst>
              <a:ext uri="{FF2B5EF4-FFF2-40B4-BE49-F238E27FC236}">
                <a16:creationId xmlns:a16="http://schemas.microsoft.com/office/drawing/2014/main" id="{F397E803-99D9-4164-986E-977F363C3015}"/>
              </a:ext>
            </a:extLst>
          </p:cNvPr>
          <p:cNvSpPr>
            <a:spLocks noGrp="1"/>
          </p:cNvSpPr>
          <p:nvPr/>
        </p:nvSpPr>
        <p:spPr>
          <a:xfrm>
            <a:off x="9574331" y="1794525"/>
            <a:ext cx="1815744" cy="310228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35" name="level-room-label">
            <a:extLst>
              <a:ext uri="{FF2B5EF4-FFF2-40B4-BE49-F238E27FC236}">
                <a16:creationId xmlns:a16="http://schemas.microsoft.com/office/drawing/2014/main" id="{B31C6C6E-153C-4744-8663-BCB86C8B6EA3}"/>
              </a:ext>
            </a:extLst>
          </p:cNvPr>
          <p:cNvSpPr>
            <a:spLocks noGrp="1"/>
          </p:cNvSpPr>
          <p:nvPr/>
        </p:nvSpPr>
        <p:spPr>
          <a:xfrm>
            <a:off x="9647326" y="1831022"/>
            <a:ext cx="1669754" cy="23723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7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Помещение</a:t>
            </a:r>
          </a:p>
        </p:txBody>
      </p:sp>
      <p:sp>
        <p:nvSpPr>
          <p:cNvPr id="10036" name="procedure-step-1">
            <a:extLst>
              <a:ext uri="{FF2B5EF4-FFF2-40B4-BE49-F238E27FC236}">
                <a16:creationId xmlns:a16="http://schemas.microsoft.com/office/drawing/2014/main" id="{789EF255-1804-4211-AD4A-B2C48ABC1499}"/>
              </a:ext>
            </a:extLst>
          </p:cNvPr>
          <p:cNvSpPr>
            <a:spLocks noGrp="1"/>
          </p:cNvSpPr>
          <p:nvPr/>
        </p:nvSpPr>
        <p:spPr>
          <a:xfrm>
            <a:off x="6435558" y="2323737"/>
            <a:ext cx="4662538" cy="802942"/>
          </a:xfrm>
          <a:prstGeom prst="roundRect">
            <a:avLst>
              <a:gd name="adj" fmla="val 13636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37" name="procedure-number-1">
            <a:extLst>
              <a:ext uri="{FF2B5EF4-FFF2-40B4-BE49-F238E27FC236}">
                <a16:creationId xmlns:a16="http://schemas.microsoft.com/office/drawing/2014/main" id="{6236678D-A7BA-43D2-9964-4216F4E758C7}"/>
              </a:ext>
            </a:extLst>
          </p:cNvPr>
          <p:cNvSpPr>
            <a:spLocks noGrp="1"/>
          </p:cNvSpPr>
          <p:nvPr/>
        </p:nvSpPr>
        <p:spPr>
          <a:xfrm>
            <a:off x="6253072" y="2588343"/>
            <a:ext cx="273730" cy="273730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38" name="procedure-number-1-label">
            <a:extLst>
              <a:ext uri="{FF2B5EF4-FFF2-40B4-BE49-F238E27FC236}">
                <a16:creationId xmlns:a16="http://schemas.microsoft.com/office/drawing/2014/main" id="{338827F2-ADE5-4D23-8DB3-52285DF87678}"/>
              </a:ext>
            </a:extLst>
          </p:cNvPr>
          <p:cNvSpPr>
            <a:spLocks noGrp="1"/>
          </p:cNvSpPr>
          <p:nvPr/>
        </p:nvSpPr>
        <p:spPr>
          <a:xfrm>
            <a:off x="6253072" y="2597467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39" name="procedure-step-1-title">
            <a:extLst>
              <a:ext uri="{FF2B5EF4-FFF2-40B4-BE49-F238E27FC236}">
                <a16:creationId xmlns:a16="http://schemas.microsoft.com/office/drawing/2014/main" id="{6B095E9C-E783-4543-948F-4C40B87942E3}"/>
              </a:ext>
            </a:extLst>
          </p:cNvPr>
          <p:cNvSpPr>
            <a:spLocks noGrp="1"/>
          </p:cNvSpPr>
          <p:nvPr/>
        </p:nvSpPr>
        <p:spPr>
          <a:xfrm>
            <a:off x="6691040" y="2460602"/>
            <a:ext cx="4151575" cy="2189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Объект есть в РРМО и ФРМО</a:t>
            </a:r>
          </a:p>
        </p:txBody>
      </p:sp>
      <p:sp>
        <p:nvSpPr>
          <p:cNvPr id="10040" name="procedure-step-1-body">
            <a:extLst>
              <a:ext uri="{FF2B5EF4-FFF2-40B4-BE49-F238E27FC236}">
                <a16:creationId xmlns:a16="http://schemas.microsoft.com/office/drawing/2014/main" id="{4E68533A-97B3-42AF-866A-66465D8E79B8}"/>
              </a:ext>
            </a:extLst>
          </p:cNvPr>
          <p:cNvSpPr>
            <a:spLocks noGrp="1"/>
          </p:cNvSpPr>
          <p:nvPr/>
        </p:nvSpPr>
        <p:spPr>
          <a:xfrm>
            <a:off x="6691040" y="2734332"/>
            <a:ext cx="4151575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06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06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Наименования объекта различаются</a:t>
            </a:r>
          </a:p>
        </p:txBody>
      </p:sp>
      <p:sp>
        <p:nvSpPr>
          <p:cNvPr id="10041" name="procedure-step-2">
            <a:extLst>
              <a:ext uri="{FF2B5EF4-FFF2-40B4-BE49-F238E27FC236}">
                <a16:creationId xmlns:a16="http://schemas.microsoft.com/office/drawing/2014/main" id="{F0E50BA5-27D1-456B-84C5-0276F7F30080}"/>
              </a:ext>
            </a:extLst>
          </p:cNvPr>
          <p:cNvSpPr>
            <a:spLocks noGrp="1"/>
          </p:cNvSpPr>
          <p:nvPr/>
        </p:nvSpPr>
        <p:spPr>
          <a:xfrm>
            <a:off x="6435558" y="3418657"/>
            <a:ext cx="4662538" cy="802942"/>
          </a:xfrm>
          <a:prstGeom prst="roundRect">
            <a:avLst>
              <a:gd name="adj" fmla="val 13636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42" name="procedure-number-2">
            <a:extLst>
              <a:ext uri="{FF2B5EF4-FFF2-40B4-BE49-F238E27FC236}">
                <a16:creationId xmlns:a16="http://schemas.microsoft.com/office/drawing/2014/main" id="{BBA43CDD-BD6C-48CC-94F5-AD64665B709A}"/>
              </a:ext>
            </a:extLst>
          </p:cNvPr>
          <p:cNvSpPr>
            <a:spLocks noGrp="1"/>
          </p:cNvSpPr>
          <p:nvPr/>
        </p:nvSpPr>
        <p:spPr>
          <a:xfrm>
            <a:off x="6253072" y="3683263"/>
            <a:ext cx="273730" cy="273730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43" name="procedure-number-2-label">
            <a:extLst>
              <a:ext uri="{FF2B5EF4-FFF2-40B4-BE49-F238E27FC236}">
                <a16:creationId xmlns:a16="http://schemas.microsoft.com/office/drawing/2014/main" id="{027BB271-5FFF-40B0-88FE-1CA2C93B2CE6}"/>
              </a:ext>
            </a:extLst>
          </p:cNvPr>
          <p:cNvSpPr>
            <a:spLocks noGrp="1"/>
          </p:cNvSpPr>
          <p:nvPr/>
        </p:nvSpPr>
        <p:spPr>
          <a:xfrm>
            <a:off x="6253072" y="3692388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44" name="procedure-step-2-title">
            <a:extLst>
              <a:ext uri="{FF2B5EF4-FFF2-40B4-BE49-F238E27FC236}">
                <a16:creationId xmlns:a16="http://schemas.microsoft.com/office/drawing/2014/main" id="{B8A4D6AD-E535-45F2-9E9F-F85BC3C99EE7}"/>
              </a:ext>
            </a:extLst>
          </p:cNvPr>
          <p:cNvSpPr>
            <a:spLocks noGrp="1"/>
          </p:cNvSpPr>
          <p:nvPr/>
        </p:nvSpPr>
        <p:spPr>
          <a:xfrm>
            <a:off x="6691040" y="3555523"/>
            <a:ext cx="4151575" cy="2189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Процедура обновляет наименование</a:t>
            </a:r>
          </a:p>
        </p:txBody>
      </p:sp>
      <p:sp>
        <p:nvSpPr>
          <p:cNvPr id="10045" name="procedure-step-2-body">
            <a:extLst>
              <a:ext uri="{FF2B5EF4-FFF2-40B4-BE49-F238E27FC236}">
                <a16:creationId xmlns:a16="http://schemas.microsoft.com/office/drawing/2014/main" id="{C811493F-CB03-43F1-A0E1-FFFFB059A8B3}"/>
              </a:ext>
            </a:extLst>
          </p:cNvPr>
          <p:cNvSpPr>
            <a:spLocks noGrp="1"/>
          </p:cNvSpPr>
          <p:nvPr/>
        </p:nvSpPr>
        <p:spPr>
          <a:xfrm>
            <a:off x="6691040" y="3829253"/>
            <a:ext cx="4151575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06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06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Эталонное значение записывается в РРМО</a:t>
            </a:r>
          </a:p>
        </p:txBody>
      </p:sp>
      <p:sp>
        <p:nvSpPr>
          <p:cNvPr id="10046" name="procedure-step-3">
            <a:extLst>
              <a:ext uri="{FF2B5EF4-FFF2-40B4-BE49-F238E27FC236}">
                <a16:creationId xmlns:a16="http://schemas.microsoft.com/office/drawing/2014/main" id="{33BEA400-3C0E-45AC-8167-36A925F80046}"/>
              </a:ext>
            </a:extLst>
          </p:cNvPr>
          <p:cNvSpPr>
            <a:spLocks noGrp="1"/>
          </p:cNvSpPr>
          <p:nvPr/>
        </p:nvSpPr>
        <p:spPr>
          <a:xfrm>
            <a:off x="6435558" y="4513578"/>
            <a:ext cx="4662538" cy="802942"/>
          </a:xfrm>
          <a:prstGeom prst="roundRect">
            <a:avLst>
              <a:gd name="adj" fmla="val 13636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47" name="procedure-number-3">
            <a:extLst>
              <a:ext uri="{FF2B5EF4-FFF2-40B4-BE49-F238E27FC236}">
                <a16:creationId xmlns:a16="http://schemas.microsoft.com/office/drawing/2014/main" id="{E634D407-7B22-46CA-A6B3-037495E6ADA8}"/>
              </a:ext>
            </a:extLst>
          </p:cNvPr>
          <p:cNvSpPr>
            <a:spLocks noGrp="1"/>
          </p:cNvSpPr>
          <p:nvPr/>
        </p:nvSpPr>
        <p:spPr>
          <a:xfrm>
            <a:off x="6253072" y="4778184"/>
            <a:ext cx="273730" cy="273730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48" name="procedure-number-3-label">
            <a:extLst>
              <a:ext uri="{FF2B5EF4-FFF2-40B4-BE49-F238E27FC236}">
                <a16:creationId xmlns:a16="http://schemas.microsoft.com/office/drawing/2014/main" id="{1C15E5B9-48C3-4D1D-9E3F-B2DF46A84A9F}"/>
              </a:ext>
            </a:extLst>
          </p:cNvPr>
          <p:cNvSpPr>
            <a:spLocks noGrp="1"/>
          </p:cNvSpPr>
          <p:nvPr/>
        </p:nvSpPr>
        <p:spPr>
          <a:xfrm>
            <a:off x="6253072" y="4787308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49" name="procedure-step-3-title">
            <a:extLst>
              <a:ext uri="{FF2B5EF4-FFF2-40B4-BE49-F238E27FC236}">
                <a16:creationId xmlns:a16="http://schemas.microsoft.com/office/drawing/2014/main" id="{323D5FF9-C36D-4CCC-A4C0-ACE9C93350B8}"/>
              </a:ext>
            </a:extLst>
          </p:cNvPr>
          <p:cNvSpPr>
            <a:spLocks noGrp="1"/>
          </p:cNvSpPr>
          <p:nvPr/>
        </p:nvSpPr>
        <p:spPr>
          <a:xfrm>
            <a:off x="6691040" y="4650443"/>
            <a:ext cx="4151575" cy="2189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1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Связанные объекты сопоставляются</a:t>
            </a:r>
          </a:p>
        </p:txBody>
      </p:sp>
      <p:sp>
        <p:nvSpPr>
          <p:cNvPr id="10050" name="procedure-step-3-body">
            <a:extLst>
              <a:ext uri="{FF2B5EF4-FFF2-40B4-BE49-F238E27FC236}">
                <a16:creationId xmlns:a16="http://schemas.microsoft.com/office/drawing/2014/main" id="{F65BF996-97B4-434A-A1B3-21CA1B80C556}"/>
              </a:ext>
            </a:extLst>
          </p:cNvPr>
          <p:cNvSpPr>
            <a:spLocks noGrp="1"/>
          </p:cNvSpPr>
          <p:nvPr/>
        </p:nvSpPr>
        <p:spPr>
          <a:xfrm>
            <a:off x="6691040" y="4924174"/>
            <a:ext cx="4151575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06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06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Этажи и помещения - при совпадении наименований</a:t>
            </a:r>
          </a:p>
        </p:txBody>
      </p:sp>
      <p:cxnSp>
        <p:nvCxnSpPr>
          <p:cNvPr id="10161" name="Прямая со стрелкой 119"/>
          <p:cNvCxnSpPr>
            <a:stCxn id="10041" idx="0"/>
            <a:endCxn id="10036" idx="2"/>
          </p:cNvCxnSpPr>
          <p:nvPr/>
        </p:nvCxnSpPr>
        <p:spPr>
          <a:xfrm flipV="1">
            <a:off x="8766828" y="3126679"/>
            <a:ext cx="0" cy="291979"/>
          </a:xfrm>
          <a:prstGeom prst="straightConnector1">
            <a:avLst/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cxnSp>
        <p:nvCxnSpPr>
          <p:cNvPr id="10162" name="Прямая со стрелкой 120"/>
          <p:cNvCxnSpPr>
            <a:stCxn id="10046" idx="0"/>
            <a:endCxn id="10041" idx="2"/>
          </p:cNvCxnSpPr>
          <p:nvPr/>
        </p:nvCxnSpPr>
        <p:spPr>
          <a:xfrm flipV="1">
            <a:off x="8766828" y="4221599"/>
            <a:ext cx="0" cy="291979"/>
          </a:xfrm>
          <a:prstGeom prst="straightConnector1">
            <a:avLst/>
          </a:prstGeom>
          <a:ln w="20955">
            <a:solidFill>
              <a:srgbClr val="70AD47"/>
            </a:solidFill>
            <a:prstDash val="solid"/>
            <a:headEnd type="triangle" w="sm" len="sm"/>
          </a:ln>
        </p:spPr>
      </p:cxnSp>
      <p:sp>
        <p:nvSpPr>
          <p:cNvPr id="10053" name="mass-result">
            <a:extLst>
              <a:ext uri="{FF2B5EF4-FFF2-40B4-BE49-F238E27FC236}">
                <a16:creationId xmlns:a16="http://schemas.microsoft.com/office/drawing/2014/main" id="{F979E3E7-BF41-43BD-A1AA-C5CA0A5FD7CA}"/>
              </a:ext>
            </a:extLst>
          </p:cNvPr>
          <p:cNvSpPr>
            <a:spLocks noGrp="1"/>
          </p:cNvSpPr>
          <p:nvPr/>
        </p:nvSpPr>
        <p:spPr>
          <a:xfrm>
            <a:off x="6143580" y="5608499"/>
            <a:ext cx="5246496" cy="593082"/>
          </a:xfrm>
          <a:prstGeom prst="roundRect">
            <a:avLst>
              <a:gd name="adj" fmla="val 18462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54" name="mass-result-tag">
            <a:extLst>
              <a:ext uri="{FF2B5EF4-FFF2-40B4-BE49-F238E27FC236}">
                <a16:creationId xmlns:a16="http://schemas.microsoft.com/office/drawing/2014/main" id="{EDE61CBA-3AD9-484E-972E-47D3EFB5EC26}"/>
              </a:ext>
            </a:extLst>
          </p:cNvPr>
          <p:cNvSpPr>
            <a:spLocks noGrp="1"/>
          </p:cNvSpPr>
          <p:nvPr/>
        </p:nvSpPr>
        <p:spPr>
          <a:xfrm>
            <a:off x="6326066" y="5727116"/>
            <a:ext cx="1021926" cy="16423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РЕЗУЛЬТАТ</a:t>
            </a:r>
          </a:p>
        </p:txBody>
      </p:sp>
      <p:sp>
        <p:nvSpPr>
          <p:cNvPr id="10055" name="mass-result-body">
            <a:extLst>
              <a:ext uri="{FF2B5EF4-FFF2-40B4-BE49-F238E27FC236}">
                <a16:creationId xmlns:a16="http://schemas.microsoft.com/office/drawing/2014/main" id="{6F303045-5844-4A5D-B5AA-A93C76CBD745}"/>
              </a:ext>
            </a:extLst>
          </p:cNvPr>
          <p:cNvSpPr>
            <a:spLocks noGrp="1"/>
          </p:cNvSpPr>
          <p:nvPr/>
        </p:nvSpPr>
        <p:spPr>
          <a:xfrm>
            <a:off x="6326066" y="5918727"/>
            <a:ext cx="4799403" cy="2007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20" b="1">
                <a:solidFill>
                  <a:srgbClr val="000000"/>
                </a:solidFill>
                <a:latin typeface="Raleway Medium"/>
                <a:ea typeface="Raleway Medium"/>
                <a:cs typeface="Raleway Medium"/>
              </a:rPr>
              <a:t>Расхождение исправляется массово без перехода в учётный раздел</a:t>
            </a:r>
          </a:p>
        </p:txBody>
      </p:sp>
      <p:pic>
        <p:nvPicPr>
          <p:cNvPr id="10166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Исправление расхождений между ФРМО и РРМО: здания</a:t>
            </a:r>
          </a:p>
        </p:txBody>
      </p:sp>
    </p:spTree>
    <p:extLst>
      <p:ext uri="{BB962C8B-B14F-4D97-AF65-F5344CB8AC3E}">
        <p14:creationId xmlns:p14="http://schemas.microsoft.com/office/powerpoint/2010/main" val="2508099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le-type">
            <a:extLst>
              <a:ext uri="{FF2B5EF4-FFF2-40B4-BE49-F238E27FC236}">
                <a16:creationId xmlns:a16="http://schemas.microsoft.com/office/drawing/2014/main" id="{A77FEF8F-2C13-47C9-A11C-B5FA88E5B9BB}"/>
              </a:ext>
            </a:extLst>
          </p:cNvPr>
          <p:cNvSpPr>
            <a:spLocks noGrp="1"/>
          </p:cNvSpPr>
          <p:nvPr/>
        </p:nvSpPr>
        <p:spPr>
          <a:xfrm>
            <a:off x="4775627" y="1447800"/>
            <a:ext cx="2518747" cy="492798"/>
          </a:xfrm>
          <a:prstGeom prst="roundRect">
            <a:avLst>
              <a:gd name="adj" fmla="val 22222"/>
            </a:avLst>
          </a:prstGeom>
          <a:solidFill>
            <a:srgbClr val="00B0F0"/>
          </a:solidFill>
          <a:ln w="11430">
            <a:solidFill>
              <a:srgbClr val="00B0F0"/>
            </a:solidFill>
            <a:prstDash val="solid"/>
          </a:ln>
        </p:spPr>
      </p:sp>
      <p:sp>
        <p:nvSpPr>
          <p:cNvPr id="10001" name="role-type-label">
            <a:extLst>
              <a:ext uri="{FF2B5EF4-FFF2-40B4-BE49-F238E27FC236}">
                <a16:creationId xmlns:a16="http://schemas.microsoft.com/office/drawing/2014/main" id="{736521AD-9F3C-4F90-AF79-1B8EACFE3D18}"/>
              </a:ext>
            </a:extLst>
          </p:cNvPr>
          <p:cNvSpPr>
            <a:spLocks noGrp="1"/>
          </p:cNvSpPr>
          <p:nvPr/>
        </p:nvSpPr>
        <p:spPr>
          <a:xfrm>
            <a:off x="4939893" y="1575563"/>
            <a:ext cx="2190215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28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28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Тип должности</a:t>
            </a:r>
          </a:p>
        </p:txBody>
      </p:sp>
      <p:sp>
        <p:nvSpPr>
          <p:cNvPr id="10002" name="medical-role">
            <a:extLst>
              <a:ext uri="{FF2B5EF4-FFF2-40B4-BE49-F238E27FC236}">
                <a16:creationId xmlns:a16="http://schemas.microsoft.com/office/drawing/2014/main" id="{0294B6A5-C6EC-4B0C-A1C1-66D8EC23677A}"/>
              </a:ext>
            </a:extLst>
          </p:cNvPr>
          <p:cNvSpPr>
            <a:spLocks noGrp="1"/>
          </p:cNvSpPr>
          <p:nvPr/>
        </p:nvSpPr>
        <p:spPr>
          <a:xfrm>
            <a:off x="676275" y="2232627"/>
            <a:ext cx="4763717" cy="657064"/>
          </a:xfrm>
          <a:prstGeom prst="roundRect">
            <a:avLst>
              <a:gd name="adj" fmla="val 16667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3" name="nonmedical-role">
            <a:extLst>
              <a:ext uri="{FF2B5EF4-FFF2-40B4-BE49-F238E27FC236}">
                <a16:creationId xmlns:a16="http://schemas.microsoft.com/office/drawing/2014/main" id="{FFD8F03A-990B-410C-A800-5FF62BB18A4C}"/>
              </a:ext>
            </a:extLst>
          </p:cNvPr>
          <p:cNvSpPr>
            <a:spLocks noGrp="1"/>
          </p:cNvSpPr>
          <p:nvPr/>
        </p:nvSpPr>
        <p:spPr>
          <a:xfrm>
            <a:off x="6628183" y="2232627"/>
            <a:ext cx="4763717" cy="657064"/>
          </a:xfrm>
          <a:prstGeom prst="roundRect">
            <a:avLst>
              <a:gd name="adj" fmla="val 16667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cxnSp>
        <p:nvCxnSpPr>
          <p:cNvPr id="10067" name="Shape 56"/>
          <p:cNvCxnSpPr>
            <a:stCxn id="10002" idx="0"/>
            <a:endCxn id="10000" idx="2"/>
          </p:cNvCxnSpPr>
          <p:nvPr/>
        </p:nvCxnSpPr>
        <p:spPr>
          <a:xfrm flipV="1">
            <a:off x="3058133" y="1940598"/>
            <a:ext cx="2976867" cy="292029"/>
          </a:xfrm>
          <a:prstGeom prst="bentConnector4">
            <a:avLst>
              <a:gd name="adj1" fmla="val 0"/>
              <a:gd name="adj2" fmla="val 50000"/>
            </a:avLst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cxnSp>
        <p:nvCxnSpPr>
          <p:cNvPr id="10068" name="Shape 57"/>
          <p:cNvCxnSpPr>
            <a:stCxn id="10003" idx="0"/>
            <a:endCxn id="10000" idx="2"/>
          </p:cNvCxnSpPr>
          <p:nvPr/>
        </p:nvCxnSpPr>
        <p:spPr>
          <a:xfrm flipH="1" flipV="1">
            <a:off x="6035000" y="1940598"/>
            <a:ext cx="2975042" cy="292029"/>
          </a:xfrm>
          <a:prstGeom prst="bentConnector4">
            <a:avLst>
              <a:gd name="adj1" fmla="val 0"/>
              <a:gd name="adj2" fmla="val 50000"/>
            </a:avLst>
          </a:prstGeom>
          <a:ln w="20955">
            <a:solidFill>
              <a:srgbClr val="00B0F0"/>
            </a:solidFill>
            <a:prstDash val="solid"/>
            <a:headEnd type="triangle" w="sm" len="sm"/>
          </a:ln>
        </p:spPr>
      </p:cxnSp>
      <p:sp>
        <p:nvSpPr>
          <p:cNvPr id="10006" name="medical-role-title">
            <a:extLst>
              <a:ext uri="{FF2B5EF4-FFF2-40B4-BE49-F238E27FC236}">
                <a16:creationId xmlns:a16="http://schemas.microsoft.com/office/drawing/2014/main" id="{2774D32D-B05F-4B70-9807-2DA003AF06AE}"/>
              </a:ext>
            </a:extLst>
          </p:cNvPr>
          <p:cNvSpPr>
            <a:spLocks noGrp="1"/>
          </p:cNvSpPr>
          <p:nvPr/>
        </p:nvSpPr>
        <p:spPr>
          <a:xfrm>
            <a:off x="851492" y="2360389"/>
            <a:ext cx="4398681" cy="2098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Медицинская должность</a:t>
            </a:r>
          </a:p>
        </p:txBody>
      </p:sp>
      <p:sp>
        <p:nvSpPr>
          <p:cNvPr id="10007" name="medical-role-examples">
            <a:extLst>
              <a:ext uri="{FF2B5EF4-FFF2-40B4-BE49-F238E27FC236}">
                <a16:creationId xmlns:a16="http://schemas.microsoft.com/office/drawing/2014/main" id="{D42F1F40-A299-4F93-A510-9A2740AE60AC}"/>
              </a:ext>
            </a:extLst>
          </p:cNvPr>
          <p:cNvSpPr>
            <a:spLocks noGrp="1"/>
          </p:cNvSpPr>
          <p:nvPr/>
        </p:nvSpPr>
        <p:spPr>
          <a:xfrm>
            <a:off x="851492" y="2615914"/>
            <a:ext cx="4398681" cy="182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738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738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врач, медсестра, санитар и т. д.</a:t>
            </a:r>
          </a:p>
        </p:txBody>
      </p:sp>
      <p:sp>
        <p:nvSpPr>
          <p:cNvPr id="10008" name="nonmedical-role-title">
            <a:extLst>
              <a:ext uri="{FF2B5EF4-FFF2-40B4-BE49-F238E27FC236}">
                <a16:creationId xmlns:a16="http://schemas.microsoft.com/office/drawing/2014/main" id="{3829A820-3437-46AA-BC6A-F7DFA3677806}"/>
              </a:ext>
            </a:extLst>
          </p:cNvPr>
          <p:cNvSpPr>
            <a:spLocks noGrp="1"/>
          </p:cNvSpPr>
          <p:nvPr/>
        </p:nvSpPr>
        <p:spPr>
          <a:xfrm>
            <a:off x="6810701" y="2360389"/>
            <a:ext cx="4398681" cy="2098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Немедицинская должность</a:t>
            </a:r>
          </a:p>
        </p:txBody>
      </p:sp>
      <p:sp>
        <p:nvSpPr>
          <p:cNvPr id="10009" name="nonmedical-role-examples">
            <a:extLst>
              <a:ext uri="{FF2B5EF4-FFF2-40B4-BE49-F238E27FC236}">
                <a16:creationId xmlns:a16="http://schemas.microsoft.com/office/drawing/2014/main" id="{BF0537E9-6AEC-4432-8C16-2FCE9858CCB6}"/>
              </a:ext>
            </a:extLst>
          </p:cNvPr>
          <p:cNvSpPr>
            <a:spLocks noGrp="1"/>
          </p:cNvSpPr>
          <p:nvPr/>
        </p:nvSpPr>
        <p:spPr>
          <a:xfrm>
            <a:off x="6810701" y="2615914"/>
            <a:ext cx="4398681" cy="182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738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738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уборщик, администратор и т. д.</a:t>
            </a:r>
          </a:p>
        </p:txBody>
      </p:sp>
      <p:sp>
        <p:nvSpPr>
          <p:cNvPr id="10010" name="medical-result">
            <a:extLst>
              <a:ext uri="{FF2B5EF4-FFF2-40B4-BE49-F238E27FC236}">
                <a16:creationId xmlns:a16="http://schemas.microsoft.com/office/drawing/2014/main" id="{EC5B06AB-DEAF-4FAA-893C-FD4E96FFEDF9}"/>
              </a:ext>
            </a:extLst>
          </p:cNvPr>
          <p:cNvSpPr>
            <a:spLocks noGrp="1"/>
          </p:cNvSpPr>
          <p:nvPr/>
        </p:nvSpPr>
        <p:spPr>
          <a:xfrm>
            <a:off x="676275" y="3081335"/>
            <a:ext cx="4763717" cy="529302"/>
          </a:xfrm>
          <a:prstGeom prst="roundRect">
            <a:avLst>
              <a:gd name="adj" fmla="val 20690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11" name="nonmedical-result">
            <a:extLst>
              <a:ext uri="{FF2B5EF4-FFF2-40B4-BE49-F238E27FC236}">
                <a16:creationId xmlns:a16="http://schemas.microsoft.com/office/drawing/2014/main" id="{6EAB8A61-E1FA-4A23-B1C4-C647041E71E5}"/>
              </a:ext>
            </a:extLst>
          </p:cNvPr>
          <p:cNvSpPr>
            <a:spLocks noGrp="1"/>
          </p:cNvSpPr>
          <p:nvPr/>
        </p:nvSpPr>
        <p:spPr>
          <a:xfrm>
            <a:off x="6628183" y="3081335"/>
            <a:ext cx="4763717" cy="529302"/>
          </a:xfrm>
          <a:prstGeom prst="roundRect">
            <a:avLst>
              <a:gd name="adj" fmla="val 20690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075" name="Прямая со стрелкой 64"/>
          <p:cNvCxnSpPr>
            <a:stCxn id="10010" idx="0"/>
            <a:endCxn id="10002" idx="2"/>
          </p:cNvCxnSpPr>
          <p:nvPr/>
        </p:nvCxnSpPr>
        <p:spPr>
          <a:xfrm flipV="1">
            <a:off x="3058133" y="2889691"/>
            <a:ext cx="0" cy="191644"/>
          </a:xfrm>
          <a:prstGeom prst="straightConnector1">
            <a:avLst/>
          </a:prstGeom>
          <a:ln w="20955">
            <a:solidFill>
              <a:srgbClr val="70AD47"/>
            </a:solidFill>
            <a:prstDash val="solid"/>
            <a:headEnd type="triangle" w="sm" len="sm"/>
          </a:ln>
        </p:spPr>
      </p:cxnSp>
      <p:cxnSp>
        <p:nvCxnSpPr>
          <p:cNvPr id="10076" name="Прямая со стрелкой 65"/>
          <p:cNvCxnSpPr>
            <a:stCxn id="10011" idx="0"/>
            <a:endCxn id="10003" idx="2"/>
          </p:cNvCxnSpPr>
          <p:nvPr/>
        </p:nvCxnSpPr>
        <p:spPr>
          <a:xfrm flipV="1">
            <a:off x="9010042" y="2889691"/>
            <a:ext cx="0" cy="191644"/>
          </a:xfrm>
          <a:prstGeom prst="straightConnector1">
            <a:avLst/>
          </a:prstGeom>
          <a:ln w="20955">
            <a:solidFill>
              <a:srgbClr val="70AD47"/>
            </a:solidFill>
            <a:prstDash val="solid"/>
            <a:headEnd type="triangle" w="sm" len="sm"/>
          </a:ln>
        </p:spPr>
      </p:cxnSp>
      <p:sp>
        <p:nvSpPr>
          <p:cNvPr id="10014" name="medical-result-label">
            <a:extLst>
              <a:ext uri="{FF2B5EF4-FFF2-40B4-BE49-F238E27FC236}">
                <a16:creationId xmlns:a16="http://schemas.microsoft.com/office/drawing/2014/main" id="{BDCFB035-3621-48B2-BD3B-42523B1DD957}"/>
              </a:ext>
            </a:extLst>
          </p:cNvPr>
          <p:cNvSpPr>
            <a:spLocks noGrp="1"/>
          </p:cNvSpPr>
          <p:nvPr/>
        </p:nvSpPr>
        <p:spPr>
          <a:xfrm>
            <a:off x="851492" y="3236475"/>
            <a:ext cx="4398681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847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Выгружается в ФРМР всегда</a:t>
            </a:r>
          </a:p>
        </p:txBody>
      </p:sp>
      <p:sp>
        <p:nvSpPr>
          <p:cNvPr id="10015" name="nonmedical-result-label">
            <a:extLst>
              <a:ext uri="{FF2B5EF4-FFF2-40B4-BE49-F238E27FC236}">
                <a16:creationId xmlns:a16="http://schemas.microsoft.com/office/drawing/2014/main" id="{82427464-E3FD-4CB6-9D4C-AFF78F388371}"/>
              </a:ext>
            </a:extLst>
          </p:cNvPr>
          <p:cNvSpPr>
            <a:spLocks noGrp="1"/>
          </p:cNvSpPr>
          <p:nvPr/>
        </p:nvSpPr>
        <p:spPr>
          <a:xfrm>
            <a:off x="6810701" y="3163468"/>
            <a:ext cx="4398681" cy="36503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81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81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Выгружается только по основной ставке, если сотрудник подлежит выгрузке или выгрузка была настроена ранее</a:t>
            </a:r>
          </a:p>
        </p:txBody>
      </p:sp>
      <p:sp>
        <p:nvSpPr>
          <p:cNvPr id="10016" name="rules-card">
            <a:extLst>
              <a:ext uri="{FF2B5EF4-FFF2-40B4-BE49-F238E27FC236}">
                <a16:creationId xmlns:a16="http://schemas.microsoft.com/office/drawing/2014/main" id="{AAE57DCC-D91C-4C16-9B94-05D7B1B839D6}"/>
              </a:ext>
            </a:extLst>
          </p:cNvPr>
          <p:cNvSpPr>
            <a:spLocks noGrp="1"/>
          </p:cNvSpPr>
          <p:nvPr/>
        </p:nvSpPr>
        <p:spPr>
          <a:xfrm>
            <a:off x="676275" y="3911791"/>
            <a:ext cx="4061023" cy="2427488"/>
          </a:xfrm>
          <a:prstGeom prst="roundRect">
            <a:avLst>
              <a:gd name="adj" fmla="val 4511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17" name="rules-title">
            <a:extLst>
              <a:ext uri="{FF2B5EF4-FFF2-40B4-BE49-F238E27FC236}">
                <a16:creationId xmlns:a16="http://schemas.microsoft.com/office/drawing/2014/main" id="{6141CA3B-B061-44B1-BEDD-FBFAB001E511}"/>
              </a:ext>
            </a:extLst>
          </p:cNvPr>
          <p:cNvSpPr>
            <a:spLocks noGrp="1"/>
          </p:cNvSpPr>
          <p:nvPr/>
        </p:nvSpPr>
        <p:spPr>
          <a:xfrm>
            <a:off x="887996" y="4094309"/>
            <a:ext cx="3604728" cy="2463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8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8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Два правила</a:t>
            </a:r>
          </a:p>
        </p:txBody>
      </p:sp>
      <p:sp>
        <p:nvSpPr>
          <p:cNvPr id="10018" name="rule-one">
            <a:extLst>
              <a:ext uri="{FF2B5EF4-FFF2-40B4-BE49-F238E27FC236}">
                <a16:creationId xmlns:a16="http://schemas.microsoft.com/office/drawing/2014/main" id="{3BFE29AE-E84D-4BF7-A74B-F7658B2DA87C}"/>
              </a:ext>
            </a:extLst>
          </p:cNvPr>
          <p:cNvSpPr>
            <a:spLocks noGrp="1"/>
          </p:cNvSpPr>
          <p:nvPr/>
        </p:nvSpPr>
        <p:spPr>
          <a:xfrm>
            <a:off x="887996" y="4532352"/>
            <a:ext cx="273777" cy="273777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19" name="rule-one-label">
            <a:extLst>
              <a:ext uri="{FF2B5EF4-FFF2-40B4-BE49-F238E27FC236}">
                <a16:creationId xmlns:a16="http://schemas.microsoft.com/office/drawing/2014/main" id="{39D0BF08-2552-4D19-A5CD-6AF7B9FDCBE7}"/>
              </a:ext>
            </a:extLst>
          </p:cNvPr>
          <p:cNvSpPr>
            <a:spLocks noGrp="1"/>
          </p:cNvSpPr>
          <p:nvPr/>
        </p:nvSpPr>
        <p:spPr>
          <a:xfrm>
            <a:off x="887996" y="4541478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20" name="rule-one-title">
            <a:extLst>
              <a:ext uri="{FF2B5EF4-FFF2-40B4-BE49-F238E27FC236}">
                <a16:creationId xmlns:a16="http://schemas.microsoft.com/office/drawing/2014/main" id="{31CF75FE-DBE9-4BC2-B330-B93E22CE8B47}"/>
              </a:ext>
            </a:extLst>
          </p:cNvPr>
          <p:cNvSpPr>
            <a:spLocks noGrp="1"/>
          </p:cNvSpPr>
          <p:nvPr/>
        </p:nvSpPr>
        <p:spPr>
          <a:xfrm>
            <a:off x="1271283" y="4523226"/>
            <a:ext cx="3121056" cy="2007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Когда сотрудник подлежит выгрузке</a:t>
            </a:r>
          </a:p>
        </p:txBody>
      </p:sp>
      <p:sp>
        <p:nvSpPr>
          <p:cNvPr id="10021" name="rule-one-body">
            <a:extLst>
              <a:ext uri="{FF2B5EF4-FFF2-40B4-BE49-F238E27FC236}">
                <a16:creationId xmlns:a16="http://schemas.microsoft.com/office/drawing/2014/main" id="{A44D3BF6-8788-4E90-8354-9814DB06EDDA}"/>
              </a:ext>
            </a:extLst>
          </p:cNvPr>
          <p:cNvSpPr>
            <a:spLocks noGrp="1"/>
          </p:cNvSpPr>
          <p:nvPr/>
        </p:nvSpPr>
        <p:spPr>
          <a:xfrm>
            <a:off x="1271283" y="4778751"/>
            <a:ext cx="3121056" cy="6388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38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38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Есть личное дело по медицинской должности: действующее или закрытое в период выгрузки</a:t>
            </a:r>
            <a:r>
              <a:rPr sz="738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, либо выгрузка была настроена ранее.</a:t>
            </a:r>
          </a:p>
        </p:txBody>
      </p:sp>
      <p:sp>
        <p:nvSpPr>
          <p:cNvPr id="10022" name="rule-two">
            <a:extLst>
              <a:ext uri="{FF2B5EF4-FFF2-40B4-BE49-F238E27FC236}">
                <a16:creationId xmlns:a16="http://schemas.microsoft.com/office/drawing/2014/main" id="{D18A30E7-F2A8-4160-98A9-9C9968FE148E}"/>
              </a:ext>
            </a:extLst>
          </p:cNvPr>
          <p:cNvSpPr>
            <a:spLocks noGrp="1"/>
          </p:cNvSpPr>
          <p:nvPr/>
        </p:nvSpPr>
        <p:spPr>
          <a:xfrm>
            <a:off x="887996" y="5554452"/>
            <a:ext cx="273777" cy="273777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23" name="rule-two-label">
            <a:extLst>
              <a:ext uri="{FF2B5EF4-FFF2-40B4-BE49-F238E27FC236}">
                <a16:creationId xmlns:a16="http://schemas.microsoft.com/office/drawing/2014/main" id="{88DA314F-935C-4570-8B81-1DFAA5642D24}"/>
              </a:ext>
            </a:extLst>
          </p:cNvPr>
          <p:cNvSpPr>
            <a:spLocks noGrp="1"/>
          </p:cNvSpPr>
          <p:nvPr/>
        </p:nvSpPr>
        <p:spPr>
          <a:xfrm>
            <a:off x="887996" y="5563578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24" name="rule-two-title">
            <a:extLst>
              <a:ext uri="{FF2B5EF4-FFF2-40B4-BE49-F238E27FC236}">
                <a16:creationId xmlns:a16="http://schemas.microsoft.com/office/drawing/2014/main" id="{8289AEA3-54DC-4522-AA1F-6D44A917B7AC}"/>
              </a:ext>
            </a:extLst>
          </p:cNvPr>
          <p:cNvSpPr>
            <a:spLocks noGrp="1"/>
          </p:cNvSpPr>
          <p:nvPr/>
        </p:nvSpPr>
        <p:spPr>
          <a:xfrm>
            <a:off x="1271283" y="5545327"/>
            <a:ext cx="3504343" cy="2007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Когда выгружается немедицинское исполнение</a:t>
            </a:r>
          </a:p>
        </p:txBody>
      </p:sp>
      <p:sp>
        <p:nvSpPr>
          <p:cNvPr id="10025" name="rule-two-body">
            <a:extLst>
              <a:ext uri="{FF2B5EF4-FFF2-40B4-BE49-F238E27FC236}">
                <a16:creationId xmlns:a16="http://schemas.microsoft.com/office/drawing/2014/main" id="{621BB719-13F4-4387-8C1E-10997FE1677A}"/>
              </a:ext>
            </a:extLst>
          </p:cNvPr>
          <p:cNvSpPr>
            <a:spLocks noGrp="1"/>
          </p:cNvSpPr>
          <p:nvPr/>
        </p:nvSpPr>
        <p:spPr>
          <a:xfrm>
            <a:off x="1271283" y="5800852"/>
            <a:ext cx="3121056" cy="44716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38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38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Только для основной немедицинской должности сотрудника, который подлежит выгрузке в ФРМР.</a:t>
            </a:r>
          </a:p>
        </p:txBody>
      </p:sp>
      <p:sp>
        <p:nvSpPr>
          <p:cNvPr id="10026" name="screenshot-placeholder">
            <a:extLst>
              <a:ext uri="{FF2B5EF4-FFF2-40B4-BE49-F238E27FC236}">
                <a16:creationId xmlns:a16="http://schemas.microsoft.com/office/drawing/2014/main" id="{4E4824C0-FA9A-4F5C-BBE5-6050A94FCD5A}"/>
              </a:ext>
            </a:extLst>
          </p:cNvPr>
          <p:cNvSpPr>
            <a:spLocks noGrp="1"/>
          </p:cNvSpPr>
          <p:nvPr/>
        </p:nvSpPr>
        <p:spPr>
          <a:xfrm>
            <a:off x="4994648" y="3911791"/>
            <a:ext cx="6397252" cy="2427488"/>
          </a:xfrm>
          <a:prstGeom prst="roundRect">
            <a:avLst>
              <a:gd name="adj" fmla="val 3759"/>
            </a:avLst>
          </a:prstGeom>
          <a:solidFill>
            <a:srgbClr val="FFFFFF"/>
          </a:solidFill>
          <a:ln w="14288">
            <a:solidFill>
              <a:srgbClr val="00B0F0"/>
            </a:solidFill>
            <a:prstDash val="dash"/>
          </a:ln>
        </p:spPr>
      </p:sp>
      <p:sp>
        <p:nvSpPr>
          <p:cNvPr id="10027" name="screenshot-caption">
            <a:extLst>
              <a:ext uri="{FF2B5EF4-FFF2-40B4-BE49-F238E27FC236}">
                <a16:creationId xmlns:a16="http://schemas.microsoft.com/office/drawing/2014/main" id="{73AC4E85-E295-4B63-B191-894BB99619B3}"/>
              </a:ext>
            </a:extLst>
          </p:cNvPr>
          <p:cNvSpPr>
            <a:spLocks noGrp="1"/>
          </p:cNvSpPr>
          <p:nvPr/>
        </p:nvSpPr>
        <p:spPr>
          <a:xfrm>
            <a:off x="5195418" y="4076058"/>
            <a:ext cx="5995713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8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8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Производится подмена должности</a:t>
            </a:r>
          </a:p>
        </p:txBody>
      </p:sp>
      <p:sp>
        <p:nvSpPr>
          <p:cNvPr id="10028" name="screenshot-inner">
            <a:extLst>
              <a:ext uri="{FF2B5EF4-FFF2-40B4-BE49-F238E27FC236}">
                <a16:creationId xmlns:a16="http://schemas.microsoft.com/office/drawing/2014/main" id="{B9A9CD1F-63FE-4490-A26E-7CFA436D9913}"/>
              </a:ext>
            </a:extLst>
          </p:cNvPr>
          <p:cNvSpPr>
            <a:spLocks noGrp="1"/>
          </p:cNvSpPr>
          <p:nvPr/>
        </p:nvSpPr>
        <p:spPr>
          <a:xfrm>
            <a:off x="5195418" y="4459345"/>
            <a:ext cx="2664761" cy="1642661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4288">
            <a:solidFill>
              <a:srgbClr val="BDD7EE"/>
            </a:solidFill>
            <a:prstDash val="dash"/>
          </a:ln>
        </p:spPr>
        <p:txBody>
          <a:bodyPr anchor="ctr"/>
          <a:lstStyle/>
          <a:p>
            <a:pPr algn="ctr">
              <a:buNone/>
              <a:defRPr sz="874" b="1">
                <a:solidFill>
                  <a:srgbClr val="666666"/>
                </a:solidFill>
                <a:latin typeface="Raleway Medium"/>
                <a:ea typeface="Raleway Medium"/>
                <a:cs typeface="Raleway Medium"/>
              </a:defRPr>
            </a:pPr>
            <a:r>
              <a:rPr sz="874" b="1">
                <a:solidFill>
                  <a:srgbClr val="666666"/>
                </a:solidFill>
                <a:latin typeface="Raleway Medium"/>
                <a:ea typeface="Raleway Medium"/>
                <a:cs typeface="Raleway Medium"/>
              </a:rPr>
              <a:t>Немедицинская должность</a:t>
            </a:r>
            <a:r>
              <a:t/>
            </a:r>
            <a:br/>
            <a:r>
              <a:rPr sz="874" b="1">
                <a:solidFill>
                  <a:srgbClr val="666666"/>
                </a:solidFill>
                <a:latin typeface="Raleway Medium"/>
                <a:ea typeface="Raleway Medium"/>
                <a:cs typeface="Raleway Medium"/>
              </a:rPr>
              <a:t>(Уборщик служебных помещений)</a:t>
            </a:r>
          </a:p>
        </p:txBody>
      </p:sp>
      <p:sp>
        <p:nvSpPr>
          <p:cNvPr id="10029" name="screenshot-label">
            <a:extLst>
              <a:ext uri="{FF2B5EF4-FFF2-40B4-BE49-F238E27FC236}">
                <a16:creationId xmlns:a16="http://schemas.microsoft.com/office/drawing/2014/main" id="{A2294F9B-7EEA-4784-B7F5-C46F59DCAD6B}"/>
              </a:ext>
            </a:extLst>
          </p:cNvPr>
          <p:cNvSpPr>
            <a:spLocks noGrp="1"/>
          </p:cNvSpPr>
          <p:nvPr/>
        </p:nvSpPr>
        <p:spPr>
          <a:xfrm>
            <a:off x="8334725" y="4459345"/>
            <a:ext cx="2664761" cy="1642661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4288">
            <a:solidFill>
              <a:srgbClr val="BDD7EE"/>
            </a:solidFill>
            <a:prstDash val="dash"/>
          </a:ln>
        </p:spPr>
        <p:txBody>
          <a:bodyPr wrap="square" lIns="0" tIns="0" rIns="0" bIns="0" anchor="ctr"/>
          <a:lstStyle/>
          <a:p>
            <a:pPr algn="ctr">
              <a:buNone/>
              <a:defRPr sz="874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874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Должность</a:t>
            </a:r>
            <a:r>
              <a:t/>
            </a:r>
            <a:br/>
            <a:r>
              <a:rPr sz="874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«Иные профессии»</a:t>
            </a:r>
          </a:p>
        </p:txBody>
      </p:sp>
      <p:cxnSp>
        <p:nvCxnSpPr>
          <p:cNvPr id="10093" name="Прямая со стрелкой 118"/>
          <p:cNvCxnSpPr>
            <a:stCxn id="10028" idx="3"/>
            <a:endCxn id="10029" idx="1"/>
          </p:cNvCxnSpPr>
          <p:nvPr/>
        </p:nvCxnSpPr>
        <p:spPr>
          <a:xfrm>
            <a:off x="7860179" y="5280676"/>
            <a:ext cx="474546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094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7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xample-1">
            <a:extLst>
              <a:ext uri="{FF2B5EF4-FFF2-40B4-BE49-F238E27FC236}">
                <a16:creationId xmlns:a16="http://schemas.microsoft.com/office/drawing/2014/main" id="{A542ABB0-24B4-42CF-A434-9E89AEA511C6}"/>
              </a:ext>
            </a:extLst>
          </p:cNvPr>
          <p:cNvSpPr>
            <a:spLocks noGrp="1"/>
          </p:cNvSpPr>
          <p:nvPr/>
        </p:nvSpPr>
        <p:spPr>
          <a:xfrm>
            <a:off x="676275" y="1484304"/>
            <a:ext cx="6935680" cy="1058604"/>
          </a:xfrm>
          <a:prstGeom prst="roundRect">
            <a:avLst>
              <a:gd name="adj" fmla="val 10345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1" name="example-number-1">
            <a:extLst>
              <a:ext uri="{FF2B5EF4-FFF2-40B4-BE49-F238E27FC236}">
                <a16:creationId xmlns:a16="http://schemas.microsoft.com/office/drawing/2014/main" id="{7223F7F7-EE24-4F5A-BC5A-AEF6D192E781}"/>
              </a:ext>
            </a:extLst>
          </p:cNvPr>
          <p:cNvSpPr>
            <a:spLocks noGrp="1"/>
          </p:cNvSpPr>
          <p:nvPr/>
        </p:nvSpPr>
        <p:spPr>
          <a:xfrm>
            <a:off x="851492" y="1648570"/>
            <a:ext cx="273777" cy="273777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02" name="example-number-1-label">
            <a:extLst>
              <a:ext uri="{FF2B5EF4-FFF2-40B4-BE49-F238E27FC236}">
                <a16:creationId xmlns:a16="http://schemas.microsoft.com/office/drawing/2014/main" id="{25DBDDC5-4545-429F-B02E-98B1128725EE}"/>
              </a:ext>
            </a:extLst>
          </p:cNvPr>
          <p:cNvSpPr>
            <a:spLocks noGrp="1"/>
          </p:cNvSpPr>
          <p:nvPr/>
        </p:nvSpPr>
        <p:spPr>
          <a:xfrm>
            <a:off x="851492" y="1657696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03" name="example-title-1">
            <a:extLst>
              <a:ext uri="{FF2B5EF4-FFF2-40B4-BE49-F238E27FC236}">
                <a16:creationId xmlns:a16="http://schemas.microsoft.com/office/drawing/2014/main" id="{AD52816F-7E59-4803-A0D6-39045FF1FC39}"/>
              </a:ext>
            </a:extLst>
          </p:cNvPr>
          <p:cNvSpPr>
            <a:spLocks noGrp="1"/>
          </p:cNvSpPr>
          <p:nvPr/>
        </p:nvSpPr>
        <p:spPr>
          <a:xfrm>
            <a:off x="1253032" y="1630318"/>
            <a:ext cx="3741617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Немедицинская основная должность</a:t>
            </a:r>
          </a:p>
        </p:txBody>
      </p:sp>
      <p:sp>
        <p:nvSpPr>
          <p:cNvPr id="10004" name="example-condition-1">
            <a:extLst>
              <a:ext uri="{FF2B5EF4-FFF2-40B4-BE49-F238E27FC236}">
                <a16:creationId xmlns:a16="http://schemas.microsoft.com/office/drawing/2014/main" id="{DC46650D-AA54-4C17-B1C4-378C489B2F54}"/>
              </a:ext>
            </a:extLst>
          </p:cNvPr>
          <p:cNvSpPr>
            <a:spLocks noGrp="1"/>
          </p:cNvSpPr>
          <p:nvPr/>
        </p:nvSpPr>
        <p:spPr>
          <a:xfrm>
            <a:off x="1253032" y="1913221"/>
            <a:ext cx="3741617" cy="48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21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21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Есть действующее совместительство по медицинской должности</a:t>
            </a:r>
          </a:p>
        </p:txBody>
      </p:sp>
      <p:sp>
        <p:nvSpPr>
          <p:cNvPr id="10005" name="example-export-1">
            <a:extLst>
              <a:ext uri="{FF2B5EF4-FFF2-40B4-BE49-F238E27FC236}">
                <a16:creationId xmlns:a16="http://schemas.microsoft.com/office/drawing/2014/main" id="{CFDC4C3F-5EFE-4341-A607-7F33815FFF63}"/>
              </a:ext>
            </a:extLst>
          </p:cNvPr>
          <p:cNvSpPr>
            <a:spLocks noGrp="1"/>
          </p:cNvSpPr>
          <p:nvPr/>
        </p:nvSpPr>
        <p:spPr>
          <a:xfrm>
            <a:off x="5195418" y="1648570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6" name="example-export-1-label">
            <a:extLst>
              <a:ext uri="{FF2B5EF4-FFF2-40B4-BE49-F238E27FC236}">
                <a16:creationId xmlns:a16="http://schemas.microsoft.com/office/drawing/2014/main" id="{5A491EA4-85AB-48A0-964B-F78C41AF71EF}"/>
              </a:ext>
            </a:extLst>
          </p:cNvPr>
          <p:cNvSpPr>
            <a:spLocks noGrp="1"/>
          </p:cNvSpPr>
          <p:nvPr/>
        </p:nvSpPr>
        <p:spPr>
          <a:xfrm>
            <a:off x="5268425" y="1685073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Сотрудник выгружается</a:t>
            </a:r>
          </a:p>
        </p:txBody>
      </p:sp>
      <p:sp>
        <p:nvSpPr>
          <p:cNvPr id="10007" name="example-rate-1">
            <a:extLst>
              <a:ext uri="{FF2B5EF4-FFF2-40B4-BE49-F238E27FC236}">
                <a16:creationId xmlns:a16="http://schemas.microsoft.com/office/drawing/2014/main" id="{1DE17E5B-0F1B-496B-AC79-98B99422E1D9}"/>
              </a:ext>
            </a:extLst>
          </p:cNvPr>
          <p:cNvSpPr>
            <a:spLocks noGrp="1"/>
          </p:cNvSpPr>
          <p:nvPr/>
        </p:nvSpPr>
        <p:spPr>
          <a:xfrm>
            <a:off x="5195418" y="2068361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8" name="example-rate-1-label">
            <a:extLst>
              <a:ext uri="{FF2B5EF4-FFF2-40B4-BE49-F238E27FC236}">
                <a16:creationId xmlns:a16="http://schemas.microsoft.com/office/drawing/2014/main" id="{82E7B4F8-4461-4C6A-9751-F2AE35C48516}"/>
              </a:ext>
            </a:extLst>
          </p:cNvPr>
          <p:cNvSpPr>
            <a:spLocks noGrp="1"/>
          </p:cNvSpPr>
          <p:nvPr/>
        </p:nvSpPr>
        <p:spPr>
          <a:xfrm>
            <a:off x="5268425" y="2104864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Исполнение выгружается</a:t>
            </a:r>
          </a:p>
        </p:txBody>
      </p:sp>
      <p:cxnSp>
        <p:nvCxnSpPr>
          <p:cNvPr id="10034" name="Прямая со стрелкой 53"/>
          <p:cNvCxnSpPr/>
          <p:nvPr/>
        </p:nvCxnSpPr>
        <p:spPr>
          <a:xfrm>
            <a:off x="5259299" y="4030428"/>
            <a:ext cx="0" cy="61618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035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19268" y="4646612"/>
            <a:ext cx="6898314" cy="934147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6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09711" y="3112697"/>
            <a:ext cx="6898314" cy="900641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7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профессии":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xample-1">
            <a:extLst>
              <a:ext uri="{FF2B5EF4-FFF2-40B4-BE49-F238E27FC236}">
                <a16:creationId xmlns:a16="http://schemas.microsoft.com/office/drawing/2014/main" id="{A542ABB0-24B4-42CF-A434-9E89AEA511C6}"/>
              </a:ext>
            </a:extLst>
          </p:cNvPr>
          <p:cNvSpPr>
            <a:spLocks noGrp="1"/>
          </p:cNvSpPr>
          <p:nvPr/>
        </p:nvSpPr>
        <p:spPr>
          <a:xfrm>
            <a:off x="676275" y="1484304"/>
            <a:ext cx="6935680" cy="1058604"/>
          </a:xfrm>
          <a:prstGeom prst="roundRect">
            <a:avLst>
              <a:gd name="adj" fmla="val 10345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1" name="example-number-1">
            <a:extLst>
              <a:ext uri="{FF2B5EF4-FFF2-40B4-BE49-F238E27FC236}">
                <a16:creationId xmlns:a16="http://schemas.microsoft.com/office/drawing/2014/main" id="{7223F7F7-EE24-4F5A-BC5A-AEF6D192E781}"/>
              </a:ext>
            </a:extLst>
          </p:cNvPr>
          <p:cNvSpPr>
            <a:spLocks noGrp="1"/>
          </p:cNvSpPr>
          <p:nvPr/>
        </p:nvSpPr>
        <p:spPr>
          <a:xfrm>
            <a:off x="851492" y="1648570"/>
            <a:ext cx="273777" cy="273777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02" name="example-number-1-label">
            <a:extLst>
              <a:ext uri="{FF2B5EF4-FFF2-40B4-BE49-F238E27FC236}">
                <a16:creationId xmlns:a16="http://schemas.microsoft.com/office/drawing/2014/main" id="{25DBDDC5-4545-429F-B02E-98B1128725EE}"/>
              </a:ext>
            </a:extLst>
          </p:cNvPr>
          <p:cNvSpPr>
            <a:spLocks noGrp="1"/>
          </p:cNvSpPr>
          <p:nvPr/>
        </p:nvSpPr>
        <p:spPr>
          <a:xfrm>
            <a:off x="851492" y="1657696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03" name="example-title-1">
            <a:extLst>
              <a:ext uri="{FF2B5EF4-FFF2-40B4-BE49-F238E27FC236}">
                <a16:creationId xmlns:a16="http://schemas.microsoft.com/office/drawing/2014/main" id="{AD52816F-7E59-4803-A0D6-39045FF1FC39}"/>
              </a:ext>
            </a:extLst>
          </p:cNvPr>
          <p:cNvSpPr>
            <a:spLocks noGrp="1"/>
          </p:cNvSpPr>
          <p:nvPr/>
        </p:nvSpPr>
        <p:spPr>
          <a:xfrm>
            <a:off x="1253032" y="1630318"/>
            <a:ext cx="3741617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Немедицинская основная должность</a:t>
            </a:r>
          </a:p>
        </p:txBody>
      </p:sp>
      <p:sp>
        <p:nvSpPr>
          <p:cNvPr id="10004" name="example-condition-1">
            <a:extLst>
              <a:ext uri="{FF2B5EF4-FFF2-40B4-BE49-F238E27FC236}">
                <a16:creationId xmlns:a16="http://schemas.microsoft.com/office/drawing/2014/main" id="{DC46650D-AA54-4C17-B1C4-378C489B2F54}"/>
              </a:ext>
            </a:extLst>
          </p:cNvPr>
          <p:cNvSpPr>
            <a:spLocks noGrp="1"/>
          </p:cNvSpPr>
          <p:nvPr/>
        </p:nvSpPr>
        <p:spPr>
          <a:xfrm>
            <a:off x="1253032" y="1913221"/>
            <a:ext cx="3741617" cy="48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21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21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Есть ранее настроенная выгрузка по медицинской должности.</a:t>
            </a:r>
          </a:p>
        </p:txBody>
      </p:sp>
      <p:sp>
        <p:nvSpPr>
          <p:cNvPr id="10005" name="example-export-1">
            <a:extLst>
              <a:ext uri="{FF2B5EF4-FFF2-40B4-BE49-F238E27FC236}">
                <a16:creationId xmlns:a16="http://schemas.microsoft.com/office/drawing/2014/main" id="{CFDC4C3F-5EFE-4341-A607-7F33815FFF63}"/>
              </a:ext>
            </a:extLst>
          </p:cNvPr>
          <p:cNvSpPr>
            <a:spLocks noGrp="1"/>
          </p:cNvSpPr>
          <p:nvPr/>
        </p:nvSpPr>
        <p:spPr>
          <a:xfrm>
            <a:off x="5195418" y="1648570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6" name="example-export-1-label">
            <a:extLst>
              <a:ext uri="{FF2B5EF4-FFF2-40B4-BE49-F238E27FC236}">
                <a16:creationId xmlns:a16="http://schemas.microsoft.com/office/drawing/2014/main" id="{5A491EA4-85AB-48A0-964B-F78C41AF71EF}"/>
              </a:ext>
            </a:extLst>
          </p:cNvPr>
          <p:cNvSpPr>
            <a:spLocks noGrp="1"/>
          </p:cNvSpPr>
          <p:nvPr/>
        </p:nvSpPr>
        <p:spPr>
          <a:xfrm>
            <a:off x="5268425" y="1685073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Сотрудник выгружается</a:t>
            </a:r>
          </a:p>
        </p:txBody>
      </p:sp>
      <p:sp>
        <p:nvSpPr>
          <p:cNvPr id="10007" name="example-rate-1">
            <a:extLst>
              <a:ext uri="{FF2B5EF4-FFF2-40B4-BE49-F238E27FC236}">
                <a16:creationId xmlns:a16="http://schemas.microsoft.com/office/drawing/2014/main" id="{1DE17E5B-0F1B-496B-AC79-98B99422E1D9}"/>
              </a:ext>
            </a:extLst>
          </p:cNvPr>
          <p:cNvSpPr>
            <a:spLocks noGrp="1"/>
          </p:cNvSpPr>
          <p:nvPr/>
        </p:nvSpPr>
        <p:spPr>
          <a:xfrm>
            <a:off x="5195418" y="2068361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8" name="example-rate-1-label">
            <a:extLst>
              <a:ext uri="{FF2B5EF4-FFF2-40B4-BE49-F238E27FC236}">
                <a16:creationId xmlns:a16="http://schemas.microsoft.com/office/drawing/2014/main" id="{82E7B4F8-4461-4C6A-9751-F2AE35C48516}"/>
              </a:ext>
            </a:extLst>
          </p:cNvPr>
          <p:cNvSpPr>
            <a:spLocks noGrp="1"/>
          </p:cNvSpPr>
          <p:nvPr/>
        </p:nvSpPr>
        <p:spPr>
          <a:xfrm>
            <a:off x="5268425" y="2104864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Исполнение выгружается</a:t>
            </a:r>
          </a:p>
        </p:txBody>
      </p:sp>
      <p:pic>
        <p:nvPicPr>
          <p:cNvPr id="10035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10142" y="3085320"/>
            <a:ext cx="6898314" cy="945108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cxnSp>
        <p:nvCxnSpPr>
          <p:cNvPr id="10036" name="Прямая со стрелкой 53"/>
          <p:cNvCxnSpPr/>
          <p:nvPr/>
        </p:nvCxnSpPr>
        <p:spPr>
          <a:xfrm>
            <a:off x="5259299" y="4030428"/>
            <a:ext cx="0" cy="61618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037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10142" y="4646612"/>
            <a:ext cx="6898314" cy="1144785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8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профессии":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B3C0B584-2AD5-4641-B5BA-800ECF395FF1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9953347" cy="1889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812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Организации, согласованные на выгрузку, </a:t>
            </a:r>
            <a:r>
              <a:rPr sz="812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с выгрузкой </a:t>
            </a:r>
            <a:r>
              <a:rPr sz="812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 ФРМР ≥ 70%. 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62CAC907-E163-4B9F-8600-64DBA93F5587}"/>
              </a:ext>
            </a:extLst>
          </p:cNvPr>
          <p:cNvSpPr>
            <a:spLocks noGrp="1"/>
          </p:cNvSpPr>
          <p:nvPr/>
        </p:nvSpPr>
        <p:spPr>
          <a:xfrm>
            <a:off x="676275" y="1895306"/>
            <a:ext cx="2115483" cy="691600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75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54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71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оптимальных организаций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CBA846F1-F140-4166-AB18-108E2E761923}"/>
              </a:ext>
            </a:extLst>
          </p:cNvPr>
          <p:cNvSpPr>
            <a:spLocks noGrp="1"/>
          </p:cNvSpPr>
          <p:nvPr/>
        </p:nvSpPr>
        <p:spPr>
          <a:xfrm>
            <a:off x="676275" y="2749636"/>
            <a:ext cx="2396801" cy="353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0203  </a:t>
            </a:r>
            <a:r>
              <a:rPr sz="700">
                <a:latin typeface="Raleway"/>
                <a:ea typeface="Raleway"/>
                <a:cs typeface="Raleway"/>
              </a:rPr>
              <a:t>ГБУЗ "ДБ Г.АРМАВИРА"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0209  </a:t>
            </a:r>
            <a:r>
              <a:rPr sz="700">
                <a:latin typeface="Raleway"/>
                <a:ea typeface="Raleway"/>
                <a:cs typeface="Raleway"/>
              </a:rPr>
              <a:t>ГБУЗ ДСП ГОРОДА АРМАВИРА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0407  </a:t>
            </a:r>
            <a:r>
              <a:rPr sz="700">
                <a:latin typeface="Raleway"/>
                <a:ea typeface="Raleway"/>
                <a:cs typeface="Raleway"/>
              </a:rPr>
              <a:t>ГБУЗ "СТОМАТОЛОГИЧЕСКАЯ ПОЛИКЛИНИКА ГОРОДА-КУРОРТА ГЕЛЕНДЖИК"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0718  </a:t>
            </a:r>
            <a:r>
              <a:rPr sz="700">
                <a:latin typeface="Raleway"/>
                <a:ea typeface="Raleway"/>
                <a:cs typeface="Raleway"/>
              </a:rPr>
              <a:t>ГБУЗ "ГП № 3 ГОРОДА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0719  </a:t>
            </a:r>
            <a:r>
              <a:rPr sz="700">
                <a:latin typeface="Raleway"/>
                <a:ea typeface="Raleway"/>
                <a:cs typeface="Raleway"/>
              </a:rPr>
              <a:t>ГБУЗ "ГП № 4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0723  </a:t>
            </a:r>
            <a:r>
              <a:rPr sz="700">
                <a:latin typeface="Raleway"/>
                <a:ea typeface="Raleway"/>
                <a:cs typeface="Raleway"/>
              </a:rPr>
              <a:t>ГБУЗ "ГОРОДСКАЯ ПОЛИКЛИНИКА № 9 Г. КРАСНОДАРА"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0724  </a:t>
            </a:r>
            <a:r>
              <a:rPr sz="700">
                <a:latin typeface="Raleway"/>
                <a:ea typeface="Raleway"/>
                <a:cs typeface="Raleway"/>
              </a:rPr>
              <a:t>ГБУЗ "ГП № 10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0725  </a:t>
            </a:r>
            <a:r>
              <a:rPr sz="700">
                <a:latin typeface="Raleway"/>
                <a:ea typeface="Raleway"/>
                <a:cs typeface="Raleway"/>
              </a:rPr>
              <a:t>ГБУЗ "ГП № 11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0732  </a:t>
            </a:r>
            <a:r>
              <a:rPr sz="700">
                <a:latin typeface="Raleway"/>
                <a:ea typeface="Raleway"/>
                <a:cs typeface="Raleway"/>
              </a:rPr>
              <a:t>ГБУЗ "ГП № 19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0737  </a:t>
            </a:r>
            <a:r>
              <a:rPr sz="700">
                <a:latin typeface="Raleway"/>
                <a:ea typeface="Raleway"/>
                <a:cs typeface="Raleway"/>
              </a:rPr>
              <a:t>ГБУЗ "ДЕТСКАЯ СТОМАТОЛОГИЧЕСКАЯ ПОЛИКЛИНИКА № 1"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0738  </a:t>
            </a:r>
            <a:r>
              <a:rPr sz="700">
                <a:latin typeface="Raleway"/>
                <a:ea typeface="Raleway"/>
                <a:cs typeface="Raleway"/>
              </a:rPr>
              <a:t>ГБУЗ "ДГСП № 2 Г. КРАСНОДАР"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0739  </a:t>
            </a:r>
            <a:r>
              <a:rPr sz="700">
                <a:latin typeface="Raleway"/>
                <a:ea typeface="Raleway"/>
                <a:cs typeface="Raleway"/>
              </a:rPr>
              <a:t>ГБУЗ ДСП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0740  </a:t>
            </a:r>
            <a:r>
              <a:rPr sz="700">
                <a:latin typeface="Raleway"/>
                <a:ea typeface="Raleway"/>
                <a:cs typeface="Raleway"/>
              </a:rPr>
              <a:t>ГБУЗ СП № 1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0741  </a:t>
            </a:r>
            <a:r>
              <a:rPr sz="700">
                <a:latin typeface="Raleway"/>
                <a:ea typeface="Raleway"/>
                <a:cs typeface="Raleway"/>
              </a:rPr>
              <a:t>ГАУЗ "СТОМАТОЛОГИЧЕСКАЯ ПОЛИКЛИНИКА № 2" МЗ КК</a:t>
            </a:r>
          </a:p>
        </p:txBody>
      </p:sp>
      <p:sp>
        <p:nvSpPr>
          <p:cNvPr id="10003" name="TextBox 8">
            <a:extLst>
              <a:ext uri="{FF2B5EF4-FFF2-40B4-BE49-F238E27FC236}">
                <a16:creationId xmlns:a16="http://schemas.microsoft.com/office/drawing/2014/main" id="{237F92A0-9191-469A-AE44-76EF73922BFF}"/>
              </a:ext>
            </a:extLst>
          </p:cNvPr>
          <p:cNvSpPr>
            <a:spLocks noGrp="1"/>
          </p:cNvSpPr>
          <p:nvPr/>
        </p:nvSpPr>
        <p:spPr>
          <a:xfrm>
            <a:off x="3195123" y="2749636"/>
            <a:ext cx="2396801" cy="353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0743  </a:t>
            </a:r>
            <a:r>
              <a:rPr sz="700">
                <a:latin typeface="Raleway"/>
                <a:ea typeface="Raleway"/>
                <a:cs typeface="Raleway"/>
              </a:rPr>
              <a:t>ГБУЗ "ДГП № 1 Г. КРАСНОДАРА"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0747  </a:t>
            </a:r>
            <a:r>
              <a:rPr sz="700">
                <a:latin typeface="Raleway"/>
                <a:ea typeface="Raleway"/>
                <a:cs typeface="Raleway"/>
              </a:rPr>
              <a:t>ГБУЗ "ДГП № 6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0748  </a:t>
            </a:r>
            <a:r>
              <a:rPr sz="700">
                <a:latin typeface="Raleway"/>
                <a:ea typeface="Raleway"/>
                <a:cs typeface="Raleway"/>
              </a:rPr>
              <a:t>ГБУЗ "ДГП № 7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0760  </a:t>
            </a:r>
            <a:r>
              <a:rPr sz="700">
                <a:latin typeface="Raleway"/>
                <a:ea typeface="Raleway"/>
                <a:cs typeface="Raleway"/>
              </a:rPr>
              <a:t>ГБУЗ "ДГП № 4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0761  </a:t>
            </a:r>
            <a:r>
              <a:rPr sz="700">
                <a:latin typeface="Raleway"/>
                <a:ea typeface="Raleway"/>
                <a:cs typeface="Raleway"/>
              </a:rPr>
              <a:t>ГБУЗ "ДГП № 9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0762  </a:t>
            </a:r>
            <a:r>
              <a:rPr sz="700">
                <a:latin typeface="Raleway"/>
                <a:ea typeface="Raleway"/>
                <a:cs typeface="Raleway"/>
              </a:rPr>
              <a:t>ГБУ "КМИАЦ"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1320  </a:t>
            </a:r>
            <a:r>
              <a:rPr sz="700">
                <a:latin typeface="Raleway"/>
                <a:ea typeface="Raleway"/>
                <a:cs typeface="Raleway"/>
              </a:rPr>
              <a:t>ГБУЗ "ГП № 2 Г.СОЧИ"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1323  </a:t>
            </a:r>
            <a:r>
              <a:rPr sz="700">
                <a:latin typeface="Raleway"/>
                <a:ea typeface="Raleway"/>
                <a:cs typeface="Raleway"/>
              </a:rPr>
              <a:t>ГБУЗ "ГП № 3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1328  </a:t>
            </a:r>
            <a:r>
              <a:rPr sz="700">
                <a:latin typeface="Raleway"/>
                <a:ea typeface="Raleway"/>
                <a:cs typeface="Raleway"/>
              </a:rPr>
              <a:t>ГБУЗ "СП № 2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1329  </a:t>
            </a:r>
            <a:r>
              <a:rPr sz="700">
                <a:latin typeface="Raleway"/>
                <a:ea typeface="Raleway"/>
                <a:cs typeface="Raleway"/>
              </a:rPr>
              <a:t>ГБУЗ "СП № 3 Г.СОЧИ"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1330  </a:t>
            </a:r>
            <a:r>
              <a:rPr sz="700">
                <a:latin typeface="Raleway"/>
                <a:ea typeface="Raleway"/>
                <a:cs typeface="Raleway"/>
              </a:rPr>
              <a:t>ГБУЗ "СП № 4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1801  </a:t>
            </a:r>
            <a:r>
              <a:rPr sz="700">
                <a:latin typeface="Raleway"/>
                <a:ea typeface="Raleway"/>
                <a:cs typeface="Raleway"/>
              </a:rPr>
              <a:t>ГБУЗ "ЦРБ АПШЕРОНСКОГО РАЙОНА"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4101  </a:t>
            </a:r>
            <a:r>
              <a:rPr sz="700">
                <a:latin typeface="Raleway"/>
                <a:ea typeface="Raleway"/>
                <a:cs typeface="Raleway"/>
              </a:rPr>
              <a:t>ГБУЗ ПАВЛОВСКАЯ ЦРБ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5001  </a:t>
            </a:r>
            <a:r>
              <a:rPr sz="700">
                <a:latin typeface="Raleway"/>
                <a:ea typeface="Raleway"/>
                <a:cs typeface="Raleway"/>
              </a:rPr>
              <a:t>ГБУЗ "ТУАПСИНСКАЯ ЦРБ № 2" МЗ КК</a:t>
            </a:r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C8F5DB92-6922-4EEB-9B73-88FDF9950995}"/>
              </a:ext>
            </a:extLst>
          </p:cNvPr>
          <p:cNvSpPr>
            <a:spLocks noGrp="1"/>
          </p:cNvSpPr>
          <p:nvPr/>
        </p:nvSpPr>
        <p:spPr>
          <a:xfrm>
            <a:off x="5713972" y="2749636"/>
            <a:ext cx="2396801" cy="353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6154  </a:t>
            </a:r>
            <a:r>
              <a:rPr sz="700">
                <a:latin typeface="Raleway"/>
                <a:ea typeface="Raleway"/>
                <a:cs typeface="Raleway"/>
              </a:rPr>
              <a:t>ГБУЗ СПК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6161  </a:t>
            </a:r>
            <a:r>
              <a:rPr sz="700">
                <a:latin typeface="Raleway"/>
                <a:ea typeface="Raleway"/>
                <a:cs typeface="Raleway"/>
              </a:rPr>
              <a:t>ГБУЗ "СПБ № 2"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6162  </a:t>
            </a:r>
            <a:r>
              <a:rPr sz="700">
                <a:latin typeface="Raleway"/>
                <a:ea typeface="Raleway"/>
                <a:cs typeface="Raleway"/>
              </a:rPr>
              <a:t>ГБУЗ СПБ № 6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6174  </a:t>
            </a:r>
            <a:r>
              <a:rPr sz="700">
                <a:latin typeface="Raleway"/>
                <a:ea typeface="Raleway"/>
                <a:cs typeface="Raleway"/>
              </a:rPr>
              <a:t>ГБУЗ "СКДИБ"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6182  </a:t>
            </a:r>
            <a:r>
              <a:rPr sz="700">
                <a:latin typeface="Raleway"/>
                <a:ea typeface="Raleway"/>
                <a:cs typeface="Raleway"/>
              </a:rPr>
              <a:t>ГБУЗ ЦОЗИМП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6193  </a:t>
            </a:r>
            <a:r>
              <a:rPr sz="700">
                <a:latin typeface="Raleway"/>
                <a:ea typeface="Raleway"/>
                <a:cs typeface="Raleway"/>
              </a:rPr>
              <a:t>ГБУЗ СПБ № 4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6210  </a:t>
            </a:r>
            <a:r>
              <a:rPr sz="700">
                <a:latin typeface="Raleway"/>
                <a:ea typeface="Raleway"/>
                <a:cs typeface="Raleway"/>
              </a:rPr>
              <a:t>ГБУЗ ЕКВД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6211  </a:t>
            </a:r>
            <a:r>
              <a:rPr sz="700">
                <a:latin typeface="Raleway"/>
                <a:ea typeface="Raleway"/>
                <a:cs typeface="Raleway"/>
              </a:rPr>
              <a:t>ГБУЗ ЕЦ ПБ СПИД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6214  </a:t>
            </a:r>
            <a:r>
              <a:rPr sz="700">
                <a:latin typeface="Raleway"/>
                <a:ea typeface="Raleway"/>
                <a:cs typeface="Raleway"/>
              </a:rPr>
              <a:t>ГБУЗ "ПТД №7"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6217  </a:t>
            </a:r>
            <a:r>
              <a:rPr sz="700">
                <a:latin typeface="Raleway"/>
                <a:ea typeface="Raleway"/>
                <a:cs typeface="Raleway"/>
              </a:rPr>
              <a:t>ГБУЗ ДС БИТ "ВАСИЛЕК"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6220  </a:t>
            </a:r>
            <a:r>
              <a:rPr sz="700">
                <a:latin typeface="Raleway"/>
                <a:ea typeface="Raleway"/>
                <a:cs typeface="Raleway"/>
              </a:rPr>
              <a:t>ГБУЗ ИБ № 3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6221  </a:t>
            </a:r>
            <a:r>
              <a:rPr sz="700">
                <a:latin typeface="Raleway"/>
                <a:ea typeface="Raleway"/>
                <a:cs typeface="Raleway"/>
              </a:rPr>
              <a:t>ГБУЗ ПТД № 23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6226  </a:t>
            </a:r>
            <a:r>
              <a:rPr sz="700">
                <a:latin typeface="Raleway"/>
                <a:ea typeface="Raleway"/>
                <a:cs typeface="Raleway"/>
              </a:rPr>
              <a:t>ГБУЗ ЦЕНТР ПРОФИЛАКТИКИ СПИД № 4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6228  </a:t>
            </a:r>
            <a:r>
              <a:rPr sz="700">
                <a:latin typeface="Raleway"/>
                <a:ea typeface="Raleway"/>
                <a:cs typeface="Raleway"/>
              </a:rPr>
              <a:t>ГБУЗ ДЛРЦ</a:t>
            </a:r>
          </a:p>
        </p:txBody>
      </p:sp>
      <p:sp>
        <p:nvSpPr>
          <p:cNvPr id="10005" name="TextBox 10">
            <a:extLst>
              <a:ext uri="{FF2B5EF4-FFF2-40B4-BE49-F238E27FC236}">
                <a16:creationId xmlns:a16="http://schemas.microsoft.com/office/drawing/2014/main" id="{06CBAFAF-EC14-44C2-A847-18948C8FDD1D}"/>
              </a:ext>
            </a:extLst>
          </p:cNvPr>
          <p:cNvSpPr>
            <a:spLocks noGrp="1"/>
          </p:cNvSpPr>
          <p:nvPr/>
        </p:nvSpPr>
        <p:spPr>
          <a:xfrm>
            <a:off x="8232821" y="2749636"/>
            <a:ext cx="2396801" cy="353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6231  </a:t>
            </a:r>
            <a:r>
              <a:rPr sz="700">
                <a:latin typeface="Raleway"/>
                <a:ea typeface="Raleway"/>
                <a:cs typeface="Raleway"/>
              </a:rPr>
              <a:t>ГБУЗ ОД № 2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6232  </a:t>
            </a:r>
            <a:r>
              <a:rPr sz="700">
                <a:latin typeface="Raleway"/>
                <a:ea typeface="Raleway"/>
                <a:cs typeface="Raleway"/>
              </a:rPr>
              <a:t>ГБУЗ КВД № 2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6255  </a:t>
            </a:r>
            <a:r>
              <a:rPr sz="700">
                <a:latin typeface="Raleway"/>
                <a:ea typeface="Raleway"/>
                <a:cs typeface="Raleway"/>
              </a:rPr>
              <a:t>ГБУЗ ПТД № 12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6285  </a:t>
            </a:r>
            <a:r>
              <a:rPr sz="700">
                <a:latin typeface="Raleway"/>
                <a:ea typeface="Raleway"/>
                <a:cs typeface="Raleway"/>
              </a:rPr>
              <a:t>ГБУЗ "КРАЕВАЯ БОЛЬНИЦА № 4"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0707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"ДГКБ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0744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"ДП № 2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3303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ГАУЗ "КРСП"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6181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ГКУЗ "ДЕТСКИЙ САНАТОРИЙ "ТОПОЛЕК"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6197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ЦЕНТР ОХРАНЫ ЗДОРОВЬЯ СЕМЬИ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6229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"ИНФЕКЦИОННАЯ БОЛЬНИЦА № 2"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6234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ПТД № 1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8014 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ГБУЗ "ДГП Г.НОВОРОССИЙСКА" МЗ КК</a:t>
            </a:r>
          </a:p>
        </p:txBody>
      </p:sp>
      <p:sp>
        <p:nvSpPr>
          <p:cNvPr id="10006" name="TextBox 11">
            <a:extLst>
              <a:ext uri="{FF2B5EF4-FFF2-40B4-BE49-F238E27FC236}">
                <a16:creationId xmlns:a16="http://schemas.microsoft.com/office/drawing/2014/main" id="{81E0A071-7863-4571-86D7-2A4FF874C697}"/>
              </a:ext>
            </a:extLst>
          </p:cNvPr>
          <p:cNvSpPr>
            <a:spLocks noGrp="1"/>
          </p:cNvSpPr>
          <p:nvPr/>
        </p:nvSpPr>
        <p:spPr>
          <a:xfrm>
            <a:off x="676275" y="6329684"/>
            <a:ext cx="6509179" cy="1473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00" b="0" i="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■ </a:t>
            </a:r>
            <a:r>
              <a:rPr sz="700">
                <a:solidFill>
                  <a:srgbClr val="70AD47"/>
                </a:solidFill>
                <a:latin typeface="Raleway"/>
                <a:ea typeface="Raleway"/>
                <a:cs typeface="Raleway"/>
              </a:rPr>
              <a:t>новые организации в списке (по сравнению с маем 2026)</a:t>
            </a:r>
          </a:p>
        </p:txBody>
      </p:sp>
      <p:sp>
        <p:nvSpPr>
          <p:cNvPr id="10007" name="Прямоугольник 13">
            <a:extLst>
              <a:ext uri="{FF2B5EF4-FFF2-40B4-BE49-F238E27FC236}">
                <a16:creationId xmlns:a16="http://schemas.microsoft.com/office/drawing/2014/main" id="{B2A10E15-811E-4B9E-90F9-998284085C5A}"/>
              </a:ext>
            </a:extLst>
          </p:cNvPr>
          <p:cNvSpPr>
            <a:spLocks noGrp="1"/>
          </p:cNvSpPr>
          <p:nvPr/>
        </p:nvSpPr>
        <p:spPr>
          <a:xfrm>
            <a:off x="2817185" y="2266744"/>
            <a:ext cx="948826" cy="328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+ 8 с мая</a:t>
            </a:r>
          </a:p>
        </p:txBody>
      </p:sp>
      <p:pic>
        <p:nvPicPr>
          <p:cNvPr id="10017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6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54 организации с оптимальными показателями</a:t>
            </a:r>
          </a:p>
        </p:txBody>
      </p:sp>
    </p:spTree>
    <p:extLst>
      <p:ext uri="{BB962C8B-B14F-4D97-AF65-F5344CB8AC3E}">
        <p14:creationId xmlns:p14="http://schemas.microsoft.com/office/powerpoint/2010/main" val="26876322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xample-1">
            <a:extLst>
              <a:ext uri="{FF2B5EF4-FFF2-40B4-BE49-F238E27FC236}">
                <a16:creationId xmlns:a16="http://schemas.microsoft.com/office/drawing/2014/main" id="{A542ABB0-24B4-42CF-A434-9E89AEA511C6}"/>
              </a:ext>
            </a:extLst>
          </p:cNvPr>
          <p:cNvSpPr>
            <a:spLocks noGrp="1"/>
          </p:cNvSpPr>
          <p:nvPr/>
        </p:nvSpPr>
        <p:spPr>
          <a:xfrm>
            <a:off x="676275" y="1484304"/>
            <a:ext cx="6935680" cy="1058604"/>
          </a:xfrm>
          <a:prstGeom prst="roundRect">
            <a:avLst>
              <a:gd name="adj" fmla="val 1034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1" name="example-number-1">
            <a:extLst>
              <a:ext uri="{FF2B5EF4-FFF2-40B4-BE49-F238E27FC236}">
                <a16:creationId xmlns:a16="http://schemas.microsoft.com/office/drawing/2014/main" id="{7223F7F7-EE24-4F5A-BC5A-AEF6D192E781}"/>
              </a:ext>
            </a:extLst>
          </p:cNvPr>
          <p:cNvSpPr>
            <a:spLocks noGrp="1"/>
          </p:cNvSpPr>
          <p:nvPr/>
        </p:nvSpPr>
        <p:spPr>
          <a:xfrm>
            <a:off x="851492" y="1648570"/>
            <a:ext cx="273777" cy="273777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02" name="example-number-1-label">
            <a:extLst>
              <a:ext uri="{FF2B5EF4-FFF2-40B4-BE49-F238E27FC236}">
                <a16:creationId xmlns:a16="http://schemas.microsoft.com/office/drawing/2014/main" id="{25DBDDC5-4545-429F-B02E-98B1128725EE}"/>
              </a:ext>
            </a:extLst>
          </p:cNvPr>
          <p:cNvSpPr>
            <a:spLocks noGrp="1"/>
          </p:cNvSpPr>
          <p:nvPr/>
        </p:nvSpPr>
        <p:spPr>
          <a:xfrm>
            <a:off x="851492" y="1657696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03" name="example-title-1">
            <a:extLst>
              <a:ext uri="{FF2B5EF4-FFF2-40B4-BE49-F238E27FC236}">
                <a16:creationId xmlns:a16="http://schemas.microsoft.com/office/drawing/2014/main" id="{AD52816F-7E59-4803-A0D6-39045FF1FC39}"/>
              </a:ext>
            </a:extLst>
          </p:cNvPr>
          <p:cNvSpPr>
            <a:spLocks noGrp="1"/>
          </p:cNvSpPr>
          <p:nvPr/>
        </p:nvSpPr>
        <p:spPr>
          <a:xfrm>
            <a:off x="1253032" y="1630318"/>
            <a:ext cx="3741617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Немедицинское совместительство</a:t>
            </a:r>
          </a:p>
        </p:txBody>
      </p:sp>
      <p:sp>
        <p:nvSpPr>
          <p:cNvPr id="10004" name="example-condition-1">
            <a:extLst>
              <a:ext uri="{FF2B5EF4-FFF2-40B4-BE49-F238E27FC236}">
                <a16:creationId xmlns:a16="http://schemas.microsoft.com/office/drawing/2014/main" id="{DC46650D-AA54-4C17-B1C4-378C489B2F54}"/>
              </a:ext>
            </a:extLst>
          </p:cNvPr>
          <p:cNvSpPr>
            <a:spLocks noGrp="1"/>
          </p:cNvSpPr>
          <p:nvPr/>
        </p:nvSpPr>
        <p:spPr>
          <a:xfrm>
            <a:off x="1253032" y="1913221"/>
            <a:ext cx="3741617" cy="48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21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21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Есть медицинская должность и немедицинское совместительство</a:t>
            </a:r>
          </a:p>
        </p:txBody>
      </p:sp>
      <p:sp>
        <p:nvSpPr>
          <p:cNvPr id="10005" name="example-export-1">
            <a:extLst>
              <a:ext uri="{FF2B5EF4-FFF2-40B4-BE49-F238E27FC236}">
                <a16:creationId xmlns:a16="http://schemas.microsoft.com/office/drawing/2014/main" id="{CFDC4C3F-5EFE-4341-A607-7F33815FFF63}"/>
              </a:ext>
            </a:extLst>
          </p:cNvPr>
          <p:cNvSpPr>
            <a:spLocks noGrp="1"/>
          </p:cNvSpPr>
          <p:nvPr/>
        </p:nvSpPr>
        <p:spPr>
          <a:xfrm>
            <a:off x="5195418" y="1648570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06" name="example-export-1-label">
            <a:extLst>
              <a:ext uri="{FF2B5EF4-FFF2-40B4-BE49-F238E27FC236}">
                <a16:creationId xmlns:a16="http://schemas.microsoft.com/office/drawing/2014/main" id="{5A491EA4-85AB-48A0-964B-F78C41AF71EF}"/>
              </a:ext>
            </a:extLst>
          </p:cNvPr>
          <p:cNvSpPr>
            <a:spLocks noGrp="1"/>
          </p:cNvSpPr>
          <p:nvPr/>
        </p:nvSpPr>
        <p:spPr>
          <a:xfrm>
            <a:off x="5268425" y="1685073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Сотрудник выгружается</a:t>
            </a:r>
          </a:p>
        </p:txBody>
      </p:sp>
      <p:sp>
        <p:nvSpPr>
          <p:cNvPr id="10007" name="example-rate-1">
            <a:extLst>
              <a:ext uri="{FF2B5EF4-FFF2-40B4-BE49-F238E27FC236}">
                <a16:creationId xmlns:a16="http://schemas.microsoft.com/office/drawing/2014/main" id="{1DE17E5B-0F1B-496B-AC79-98B99422E1D9}"/>
              </a:ext>
            </a:extLst>
          </p:cNvPr>
          <p:cNvSpPr>
            <a:spLocks noGrp="1"/>
          </p:cNvSpPr>
          <p:nvPr/>
        </p:nvSpPr>
        <p:spPr>
          <a:xfrm>
            <a:off x="5195418" y="2068361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8" name="example-rate-1-label">
            <a:extLst>
              <a:ext uri="{FF2B5EF4-FFF2-40B4-BE49-F238E27FC236}">
                <a16:creationId xmlns:a16="http://schemas.microsoft.com/office/drawing/2014/main" id="{82E7B4F8-4461-4C6A-9751-F2AE35C48516}"/>
              </a:ext>
            </a:extLst>
          </p:cNvPr>
          <p:cNvSpPr>
            <a:spLocks noGrp="1"/>
          </p:cNvSpPr>
          <p:nvPr/>
        </p:nvSpPr>
        <p:spPr>
          <a:xfrm>
            <a:off x="5268425" y="2104864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Исполнение не выгружается</a:t>
            </a:r>
          </a:p>
        </p:txBody>
      </p:sp>
      <p:cxnSp>
        <p:nvCxnSpPr>
          <p:cNvPr id="10034" name="Прямая со стрелкой 53"/>
          <p:cNvCxnSpPr/>
          <p:nvPr/>
        </p:nvCxnSpPr>
        <p:spPr>
          <a:xfrm>
            <a:off x="5259299" y="4030428"/>
            <a:ext cx="0" cy="61618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03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09711" y="3154342"/>
            <a:ext cx="6898314" cy="887449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18837" y="4646612"/>
            <a:ext cx="6898314" cy="961878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7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профессии":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xample-1">
            <a:extLst>
              <a:ext uri="{FF2B5EF4-FFF2-40B4-BE49-F238E27FC236}">
                <a16:creationId xmlns:a16="http://schemas.microsoft.com/office/drawing/2014/main" id="{A542ABB0-24B4-42CF-A434-9E89AEA511C6}"/>
              </a:ext>
            </a:extLst>
          </p:cNvPr>
          <p:cNvSpPr>
            <a:spLocks noGrp="1"/>
          </p:cNvSpPr>
          <p:nvPr/>
        </p:nvSpPr>
        <p:spPr>
          <a:xfrm>
            <a:off x="676275" y="1484304"/>
            <a:ext cx="6935680" cy="1058604"/>
          </a:xfrm>
          <a:prstGeom prst="roundRect">
            <a:avLst>
              <a:gd name="adj" fmla="val 10345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1" name="example-title-1">
            <a:extLst>
              <a:ext uri="{FF2B5EF4-FFF2-40B4-BE49-F238E27FC236}">
                <a16:creationId xmlns:a16="http://schemas.microsoft.com/office/drawing/2014/main" id="{AD52816F-7E59-4803-A0D6-39045FF1FC39}"/>
              </a:ext>
            </a:extLst>
          </p:cNvPr>
          <p:cNvSpPr>
            <a:spLocks noGrp="1"/>
          </p:cNvSpPr>
          <p:nvPr/>
        </p:nvSpPr>
        <p:spPr>
          <a:xfrm>
            <a:off x="1253032" y="1630318"/>
            <a:ext cx="3741617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Нет медицинской должности</a:t>
            </a:r>
          </a:p>
        </p:txBody>
      </p:sp>
      <p:sp>
        <p:nvSpPr>
          <p:cNvPr id="10002" name="example-condition-1">
            <a:extLst>
              <a:ext uri="{FF2B5EF4-FFF2-40B4-BE49-F238E27FC236}">
                <a16:creationId xmlns:a16="http://schemas.microsoft.com/office/drawing/2014/main" id="{DC46650D-AA54-4C17-B1C4-378C489B2F54}"/>
              </a:ext>
            </a:extLst>
          </p:cNvPr>
          <p:cNvSpPr>
            <a:spLocks noGrp="1"/>
          </p:cNvSpPr>
          <p:nvPr/>
        </p:nvSpPr>
        <p:spPr>
          <a:xfrm>
            <a:off x="1253032" y="1913221"/>
            <a:ext cx="3741617" cy="48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21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21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Все должности не подлежат выгрузки</a:t>
            </a:r>
          </a:p>
        </p:txBody>
      </p:sp>
      <p:sp>
        <p:nvSpPr>
          <p:cNvPr id="10003" name="example-export-1">
            <a:extLst>
              <a:ext uri="{FF2B5EF4-FFF2-40B4-BE49-F238E27FC236}">
                <a16:creationId xmlns:a16="http://schemas.microsoft.com/office/drawing/2014/main" id="{CFDC4C3F-5EFE-4341-A607-7F33815FFF63}"/>
              </a:ext>
            </a:extLst>
          </p:cNvPr>
          <p:cNvSpPr>
            <a:spLocks noGrp="1"/>
          </p:cNvSpPr>
          <p:nvPr/>
        </p:nvSpPr>
        <p:spPr>
          <a:xfrm>
            <a:off x="5195418" y="1648570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4" name="example-export-1-label">
            <a:extLst>
              <a:ext uri="{FF2B5EF4-FFF2-40B4-BE49-F238E27FC236}">
                <a16:creationId xmlns:a16="http://schemas.microsoft.com/office/drawing/2014/main" id="{5A491EA4-85AB-48A0-964B-F78C41AF71EF}"/>
              </a:ext>
            </a:extLst>
          </p:cNvPr>
          <p:cNvSpPr>
            <a:spLocks noGrp="1"/>
          </p:cNvSpPr>
          <p:nvPr/>
        </p:nvSpPr>
        <p:spPr>
          <a:xfrm>
            <a:off x="5268425" y="1685073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Сотрудник не выгружается</a:t>
            </a:r>
          </a:p>
        </p:txBody>
      </p:sp>
      <p:sp>
        <p:nvSpPr>
          <p:cNvPr id="10005" name="example-rate-1">
            <a:extLst>
              <a:ext uri="{FF2B5EF4-FFF2-40B4-BE49-F238E27FC236}">
                <a16:creationId xmlns:a16="http://schemas.microsoft.com/office/drawing/2014/main" id="{1DE17E5B-0F1B-496B-AC79-98B99422E1D9}"/>
              </a:ext>
            </a:extLst>
          </p:cNvPr>
          <p:cNvSpPr>
            <a:spLocks noGrp="1"/>
          </p:cNvSpPr>
          <p:nvPr/>
        </p:nvSpPr>
        <p:spPr>
          <a:xfrm>
            <a:off x="5195418" y="2068361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6" name="example-rate-1-label">
            <a:extLst>
              <a:ext uri="{FF2B5EF4-FFF2-40B4-BE49-F238E27FC236}">
                <a16:creationId xmlns:a16="http://schemas.microsoft.com/office/drawing/2014/main" id="{82E7B4F8-4461-4C6A-9751-F2AE35C48516}"/>
              </a:ext>
            </a:extLst>
          </p:cNvPr>
          <p:cNvSpPr>
            <a:spLocks noGrp="1"/>
          </p:cNvSpPr>
          <p:nvPr/>
        </p:nvSpPr>
        <p:spPr>
          <a:xfrm>
            <a:off x="5268425" y="2104864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Исполнение не выгружается</a:t>
            </a:r>
          </a:p>
        </p:txBody>
      </p:sp>
      <p:cxnSp>
        <p:nvCxnSpPr>
          <p:cNvPr id="10029" name="Прямая со стрелкой 53"/>
          <p:cNvCxnSpPr/>
          <p:nvPr/>
        </p:nvCxnSpPr>
        <p:spPr>
          <a:xfrm>
            <a:off x="5259299" y="4285953"/>
            <a:ext cx="0" cy="61618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030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10142" y="3079942"/>
            <a:ext cx="6898314" cy="1370277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sp>
        <p:nvSpPr>
          <p:cNvPr id="10009" name="example-number-1">
            <a:extLst>
              <a:ext uri="{FF2B5EF4-FFF2-40B4-BE49-F238E27FC236}">
                <a16:creationId xmlns:a16="http://schemas.microsoft.com/office/drawing/2014/main" id="{7223F7F7-EE24-4F5A-BC5A-AEF6D192E781}"/>
              </a:ext>
            </a:extLst>
          </p:cNvPr>
          <p:cNvSpPr>
            <a:spLocks noGrp="1"/>
          </p:cNvSpPr>
          <p:nvPr/>
        </p:nvSpPr>
        <p:spPr>
          <a:xfrm>
            <a:off x="851492" y="1648570"/>
            <a:ext cx="273777" cy="273777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</p:sp>
      <p:sp>
        <p:nvSpPr>
          <p:cNvPr id="10010" name="example-number-1-label">
            <a:extLst>
              <a:ext uri="{FF2B5EF4-FFF2-40B4-BE49-F238E27FC236}">
                <a16:creationId xmlns:a16="http://schemas.microsoft.com/office/drawing/2014/main" id="{25DBDDC5-4545-429F-B02E-98B1128725EE}"/>
              </a:ext>
            </a:extLst>
          </p:cNvPr>
          <p:cNvSpPr>
            <a:spLocks noGrp="1"/>
          </p:cNvSpPr>
          <p:nvPr/>
        </p:nvSpPr>
        <p:spPr>
          <a:xfrm>
            <a:off x="851492" y="1657696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4</a:t>
            </a:r>
          </a:p>
        </p:txBody>
      </p:sp>
      <p:sp>
        <p:nvSpPr>
          <p:cNvPr id="10011" name="Умножение 24">
            <a:extLst>
              <a:ext uri="{FF2B5EF4-FFF2-40B4-BE49-F238E27FC236}">
                <a16:creationId xmlns:a16="http://schemas.microsoft.com/office/drawing/2014/main" id="{6DB460EA-8A6D-44E0-AEE4-558214EEB1B6}"/>
              </a:ext>
            </a:extLst>
          </p:cNvPr>
          <p:cNvSpPr>
            <a:spLocks noGrp="1"/>
          </p:cNvSpPr>
          <p:nvPr/>
        </p:nvSpPr>
        <p:spPr>
          <a:xfrm>
            <a:off x="4789315" y="4728745"/>
            <a:ext cx="958219" cy="867924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0034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профессии":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example-1">
            <a:extLst>
              <a:ext uri="{FF2B5EF4-FFF2-40B4-BE49-F238E27FC236}">
                <a16:creationId xmlns:a16="http://schemas.microsoft.com/office/drawing/2014/main" id="{A542ABB0-24B4-42CF-A434-9E89AEA511C6}"/>
              </a:ext>
            </a:extLst>
          </p:cNvPr>
          <p:cNvSpPr>
            <a:spLocks noGrp="1"/>
          </p:cNvSpPr>
          <p:nvPr/>
        </p:nvSpPr>
        <p:spPr>
          <a:xfrm>
            <a:off x="676275" y="1484304"/>
            <a:ext cx="6935680" cy="1058604"/>
          </a:xfrm>
          <a:prstGeom prst="roundRect">
            <a:avLst>
              <a:gd name="adj" fmla="val 10345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1" name="example-title-1">
            <a:extLst>
              <a:ext uri="{FF2B5EF4-FFF2-40B4-BE49-F238E27FC236}">
                <a16:creationId xmlns:a16="http://schemas.microsoft.com/office/drawing/2014/main" id="{AD52816F-7E59-4803-A0D6-39045FF1FC39}"/>
              </a:ext>
            </a:extLst>
          </p:cNvPr>
          <p:cNvSpPr>
            <a:spLocks noGrp="1"/>
          </p:cNvSpPr>
          <p:nvPr/>
        </p:nvSpPr>
        <p:spPr>
          <a:xfrm>
            <a:off x="1253032" y="1630318"/>
            <a:ext cx="3741617" cy="2190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847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Нет действующих медицинских должностей</a:t>
            </a:r>
          </a:p>
        </p:txBody>
      </p:sp>
      <p:sp>
        <p:nvSpPr>
          <p:cNvPr id="10002" name="example-condition-1">
            <a:extLst>
              <a:ext uri="{FF2B5EF4-FFF2-40B4-BE49-F238E27FC236}">
                <a16:creationId xmlns:a16="http://schemas.microsoft.com/office/drawing/2014/main" id="{DC46650D-AA54-4C17-B1C4-378C489B2F54}"/>
              </a:ext>
            </a:extLst>
          </p:cNvPr>
          <p:cNvSpPr>
            <a:spLocks noGrp="1"/>
          </p:cNvSpPr>
          <p:nvPr/>
        </p:nvSpPr>
        <p:spPr>
          <a:xfrm>
            <a:off x="1253032" y="1913221"/>
            <a:ext cx="3741617" cy="48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721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721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При этом сотрудник ранее не был настроен на выгрузку</a:t>
            </a:r>
          </a:p>
        </p:txBody>
      </p:sp>
      <p:sp>
        <p:nvSpPr>
          <p:cNvPr id="10003" name="example-export-1">
            <a:extLst>
              <a:ext uri="{FF2B5EF4-FFF2-40B4-BE49-F238E27FC236}">
                <a16:creationId xmlns:a16="http://schemas.microsoft.com/office/drawing/2014/main" id="{CFDC4C3F-5EFE-4341-A607-7F33815FFF63}"/>
              </a:ext>
            </a:extLst>
          </p:cNvPr>
          <p:cNvSpPr>
            <a:spLocks noGrp="1"/>
          </p:cNvSpPr>
          <p:nvPr/>
        </p:nvSpPr>
        <p:spPr>
          <a:xfrm>
            <a:off x="5195418" y="1648570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4" name="example-export-1-label">
            <a:extLst>
              <a:ext uri="{FF2B5EF4-FFF2-40B4-BE49-F238E27FC236}">
                <a16:creationId xmlns:a16="http://schemas.microsoft.com/office/drawing/2014/main" id="{5A491EA4-85AB-48A0-964B-F78C41AF71EF}"/>
              </a:ext>
            </a:extLst>
          </p:cNvPr>
          <p:cNvSpPr>
            <a:spLocks noGrp="1"/>
          </p:cNvSpPr>
          <p:nvPr/>
        </p:nvSpPr>
        <p:spPr>
          <a:xfrm>
            <a:off x="5268425" y="1685073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Сотрудник не выгружается</a:t>
            </a:r>
          </a:p>
        </p:txBody>
      </p:sp>
      <p:sp>
        <p:nvSpPr>
          <p:cNvPr id="10005" name="example-rate-1">
            <a:extLst>
              <a:ext uri="{FF2B5EF4-FFF2-40B4-BE49-F238E27FC236}">
                <a16:creationId xmlns:a16="http://schemas.microsoft.com/office/drawing/2014/main" id="{1DE17E5B-0F1B-496B-AC79-98B99422E1D9}"/>
              </a:ext>
            </a:extLst>
          </p:cNvPr>
          <p:cNvSpPr>
            <a:spLocks noGrp="1"/>
          </p:cNvSpPr>
          <p:nvPr/>
        </p:nvSpPr>
        <p:spPr>
          <a:xfrm>
            <a:off x="5195418" y="2068361"/>
            <a:ext cx="2153711" cy="310280"/>
          </a:xfrm>
          <a:prstGeom prst="roundRect">
            <a:avLst>
              <a:gd name="adj" fmla="val 35294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6" name="example-rate-1-label">
            <a:extLst>
              <a:ext uri="{FF2B5EF4-FFF2-40B4-BE49-F238E27FC236}">
                <a16:creationId xmlns:a16="http://schemas.microsoft.com/office/drawing/2014/main" id="{82E7B4F8-4461-4C6A-9751-F2AE35C48516}"/>
              </a:ext>
            </a:extLst>
          </p:cNvPr>
          <p:cNvSpPr>
            <a:spLocks noGrp="1"/>
          </p:cNvSpPr>
          <p:nvPr/>
        </p:nvSpPr>
        <p:spPr>
          <a:xfrm>
            <a:off x="5268425" y="2104864"/>
            <a:ext cx="2007697" cy="237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73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Исполнение не выгружается</a:t>
            </a:r>
          </a:p>
        </p:txBody>
      </p:sp>
      <p:cxnSp>
        <p:nvCxnSpPr>
          <p:cNvPr id="10029" name="Прямая со стрелкой 53"/>
          <p:cNvCxnSpPr/>
          <p:nvPr/>
        </p:nvCxnSpPr>
        <p:spPr>
          <a:xfrm>
            <a:off x="5259299" y="4541478"/>
            <a:ext cx="0" cy="61618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 w="sm" len="sm"/>
          </a:ln>
        </p:spPr>
      </p:cxnSp>
      <p:sp>
        <p:nvSpPr>
          <p:cNvPr id="10008" name="example-number-1">
            <a:extLst>
              <a:ext uri="{FF2B5EF4-FFF2-40B4-BE49-F238E27FC236}">
                <a16:creationId xmlns:a16="http://schemas.microsoft.com/office/drawing/2014/main" id="{7223F7F7-EE24-4F5A-BC5A-AEF6D192E781}"/>
              </a:ext>
            </a:extLst>
          </p:cNvPr>
          <p:cNvSpPr>
            <a:spLocks noGrp="1"/>
          </p:cNvSpPr>
          <p:nvPr/>
        </p:nvSpPr>
        <p:spPr>
          <a:xfrm>
            <a:off x="851492" y="1648570"/>
            <a:ext cx="273777" cy="273777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</p:sp>
      <p:sp>
        <p:nvSpPr>
          <p:cNvPr id="10009" name="example-number-1-label">
            <a:extLst>
              <a:ext uri="{FF2B5EF4-FFF2-40B4-BE49-F238E27FC236}">
                <a16:creationId xmlns:a16="http://schemas.microsoft.com/office/drawing/2014/main" id="{25DBDDC5-4545-429F-B02E-98B1128725EE}"/>
              </a:ext>
            </a:extLst>
          </p:cNvPr>
          <p:cNvSpPr>
            <a:spLocks noGrp="1"/>
          </p:cNvSpPr>
          <p:nvPr/>
        </p:nvSpPr>
        <p:spPr>
          <a:xfrm>
            <a:off x="851492" y="1657696"/>
            <a:ext cx="273777" cy="255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765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5</a:t>
            </a:r>
          </a:p>
        </p:txBody>
      </p:sp>
      <p:sp>
        <p:nvSpPr>
          <p:cNvPr id="10010" name="Умножение 24">
            <a:extLst>
              <a:ext uri="{FF2B5EF4-FFF2-40B4-BE49-F238E27FC236}">
                <a16:creationId xmlns:a16="http://schemas.microsoft.com/office/drawing/2014/main" id="{552CFA3B-FF8A-42E4-A217-291CD1B9059A}"/>
              </a:ext>
            </a:extLst>
          </p:cNvPr>
          <p:cNvSpPr>
            <a:spLocks noGrp="1"/>
          </p:cNvSpPr>
          <p:nvPr/>
        </p:nvSpPr>
        <p:spPr>
          <a:xfrm>
            <a:off x="4789315" y="4984270"/>
            <a:ext cx="958219" cy="867924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0033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09711" y="3162076"/>
            <a:ext cx="6898314" cy="1620915"/>
          </a:xfrm>
          <a:prstGeom prst="rect">
            <a:avLst/>
          </a:prstGeom>
          <a:ln w="14288">
            <a:solidFill>
              <a:srgbClr val="BDD7EE"/>
            </a:solidFill>
            <a:prstDash val="dash"/>
          </a:ln>
        </p:spPr>
      </p:pic>
      <p:pic>
        <p:nvPicPr>
          <p:cNvPr id="10034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в ФРМР и ставка "Иные профессии":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2155182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ate-error-alert">
            <a:extLst>
              <a:ext uri="{FF2B5EF4-FFF2-40B4-BE49-F238E27FC236}">
                <a16:creationId xmlns:a16="http://schemas.microsoft.com/office/drawing/2014/main" id="{5FB9D554-7046-4DE8-95C9-41A10975B21B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078997" cy="755238"/>
          </a:xfrm>
          <a:prstGeom prst="roundRect">
            <a:avLst>
              <a:gd name="adj" fmla="val 13636"/>
            </a:avLst>
          </a:prstGeom>
          <a:solidFill>
            <a:srgbClr val="FFF2CC"/>
          </a:solidFill>
          <a:ln w="11430">
            <a:solidFill>
              <a:srgbClr val="FFD966"/>
            </a:solidFill>
            <a:prstDash val="solid"/>
          </a:ln>
        </p:spPr>
      </p:sp>
      <p:sp>
        <p:nvSpPr>
          <p:cNvPr id="10001" name="rate-error-title">
            <a:extLst>
              <a:ext uri="{FF2B5EF4-FFF2-40B4-BE49-F238E27FC236}">
                <a16:creationId xmlns:a16="http://schemas.microsoft.com/office/drawing/2014/main" id="{9C750B84-9B29-4A02-908E-98A2CD0FD914}"/>
              </a:ext>
            </a:extLst>
          </p:cNvPr>
          <p:cNvSpPr>
            <a:spLocks noGrp="1"/>
          </p:cNvSpPr>
          <p:nvPr/>
        </p:nvSpPr>
        <p:spPr>
          <a:xfrm>
            <a:off x="875383" y="1567952"/>
            <a:ext cx="9354655" cy="2145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16" b="1">
                <a:solidFill>
                  <a:srgbClr val="ED7D31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16" b="1">
                <a:solidFill>
                  <a:srgbClr val="ED7D31"/>
                </a:solidFill>
                <a:latin typeface="Raleway Medium"/>
                <a:ea typeface="Raleway Medium"/>
                <a:cs typeface="Raleway Medium"/>
              </a:rPr>
              <a:t>Невозможно выгрузить личное дело - не хватает ставок</a:t>
            </a:r>
          </a:p>
        </p:txBody>
      </p:sp>
      <p:sp>
        <p:nvSpPr>
          <p:cNvPr id="10002" name="rate-error-body">
            <a:extLst>
              <a:ext uri="{FF2B5EF4-FFF2-40B4-BE49-F238E27FC236}">
                <a16:creationId xmlns:a16="http://schemas.microsoft.com/office/drawing/2014/main" id="{4A432A72-FD1C-4FBE-9295-A8BFE3E1C263}"/>
              </a:ext>
            </a:extLst>
          </p:cNvPr>
          <p:cNvSpPr>
            <a:spLocks noGrp="1"/>
          </p:cNvSpPr>
          <p:nvPr/>
        </p:nvSpPr>
        <p:spPr>
          <a:xfrm>
            <a:off x="875383" y="1851166"/>
            <a:ext cx="9354655" cy="2488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95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 тексте ошибки ЕГИСЗ уточните дату начала, номер и период штатного расписания, подразделение, должность, OID подразделения и OID кабинета.</a:t>
            </a:r>
          </a:p>
        </p:txBody>
      </p:sp>
      <p:sp>
        <p:nvSpPr>
          <p:cNvPr id="10003" name="rate-cause-1">
            <a:extLst>
              <a:ext uri="{FF2B5EF4-FFF2-40B4-BE49-F238E27FC236}">
                <a16:creationId xmlns:a16="http://schemas.microsoft.com/office/drawing/2014/main" id="{25546FB7-479C-461A-ACE5-DCA565C9FB00}"/>
              </a:ext>
            </a:extLst>
          </p:cNvPr>
          <p:cNvSpPr>
            <a:spLocks noGrp="1"/>
          </p:cNvSpPr>
          <p:nvPr/>
        </p:nvSpPr>
        <p:spPr>
          <a:xfrm>
            <a:off x="676275" y="2391848"/>
            <a:ext cx="3226927" cy="1304502"/>
          </a:xfrm>
          <a:prstGeom prst="roundRect">
            <a:avLst>
              <a:gd name="adj" fmla="val 789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4" name="rate-cause-number-1">
            <a:extLst>
              <a:ext uri="{FF2B5EF4-FFF2-40B4-BE49-F238E27FC236}">
                <a16:creationId xmlns:a16="http://schemas.microsoft.com/office/drawing/2014/main" id="{B0E6A411-C0EE-46DB-B27F-354BFA9C2FA3}"/>
              </a:ext>
            </a:extLst>
          </p:cNvPr>
          <p:cNvSpPr>
            <a:spLocks noGrp="1"/>
          </p:cNvSpPr>
          <p:nvPr/>
        </p:nvSpPr>
        <p:spPr>
          <a:xfrm>
            <a:off x="830756" y="2529164"/>
            <a:ext cx="257468" cy="257468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05" name="rate-cause-number-1-label">
            <a:extLst>
              <a:ext uri="{FF2B5EF4-FFF2-40B4-BE49-F238E27FC236}">
                <a16:creationId xmlns:a16="http://schemas.microsoft.com/office/drawing/2014/main" id="{2984A1C3-A6C0-4866-AE29-695DBFE2F074}"/>
              </a:ext>
            </a:extLst>
          </p:cNvPr>
          <p:cNvSpPr>
            <a:spLocks noGrp="1"/>
          </p:cNvSpPr>
          <p:nvPr/>
        </p:nvSpPr>
        <p:spPr>
          <a:xfrm>
            <a:off x="830756" y="2537746"/>
            <a:ext cx="257468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06" name="rate-cause-title-1">
            <a:extLst>
              <a:ext uri="{FF2B5EF4-FFF2-40B4-BE49-F238E27FC236}">
                <a16:creationId xmlns:a16="http://schemas.microsoft.com/office/drawing/2014/main" id="{248E7636-7F26-4DBB-B7DF-3C1CF1DF6C64}"/>
              </a:ext>
            </a:extLst>
          </p:cNvPr>
          <p:cNvSpPr>
            <a:spLocks noGrp="1"/>
          </p:cNvSpPr>
          <p:nvPr/>
        </p:nvSpPr>
        <p:spPr>
          <a:xfrm>
            <a:off x="1191210" y="2511999"/>
            <a:ext cx="2506018" cy="2059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Некорректный период</a:t>
            </a:r>
          </a:p>
        </p:txBody>
      </p:sp>
      <p:sp>
        <p:nvSpPr>
          <p:cNvPr id="10007" name="rate-cause-body-1">
            <a:extLst>
              <a:ext uri="{FF2B5EF4-FFF2-40B4-BE49-F238E27FC236}">
                <a16:creationId xmlns:a16="http://schemas.microsoft.com/office/drawing/2014/main" id="{8EBA7956-782B-44DC-AEBA-E98A665A7823}"/>
              </a:ext>
            </a:extLst>
          </p:cNvPr>
          <p:cNvSpPr>
            <a:spLocks noGrp="1"/>
          </p:cNvSpPr>
          <p:nvPr/>
        </p:nvSpPr>
        <p:spPr>
          <a:xfrm>
            <a:off x="865085" y="2838125"/>
            <a:ext cx="2849308" cy="48060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95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Превышение есть, но ЕГИСЗ указывает другой период.</a:t>
            </a:r>
          </a:p>
        </p:txBody>
      </p:sp>
      <p:sp>
        <p:nvSpPr>
          <p:cNvPr id="10008" name="rate-cause-2">
            <a:extLst>
              <a:ext uri="{FF2B5EF4-FFF2-40B4-BE49-F238E27FC236}">
                <a16:creationId xmlns:a16="http://schemas.microsoft.com/office/drawing/2014/main" id="{95FFD4EB-6F7D-4EC2-A132-DBFFA0D77AE1}"/>
              </a:ext>
            </a:extLst>
          </p:cNvPr>
          <p:cNvSpPr>
            <a:spLocks noGrp="1"/>
          </p:cNvSpPr>
          <p:nvPr/>
        </p:nvSpPr>
        <p:spPr>
          <a:xfrm>
            <a:off x="4102310" y="2391848"/>
            <a:ext cx="3226927" cy="1304502"/>
          </a:xfrm>
          <a:prstGeom prst="roundRect">
            <a:avLst>
              <a:gd name="adj" fmla="val 7895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9" name="rate-cause-number-2">
            <a:extLst>
              <a:ext uri="{FF2B5EF4-FFF2-40B4-BE49-F238E27FC236}">
                <a16:creationId xmlns:a16="http://schemas.microsoft.com/office/drawing/2014/main" id="{63C59062-DC3D-4FE2-B381-6323D64FCBBE}"/>
              </a:ext>
            </a:extLst>
          </p:cNvPr>
          <p:cNvSpPr>
            <a:spLocks noGrp="1"/>
          </p:cNvSpPr>
          <p:nvPr/>
        </p:nvSpPr>
        <p:spPr>
          <a:xfrm>
            <a:off x="4256791" y="2529164"/>
            <a:ext cx="257468" cy="257468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</p:sp>
      <p:sp>
        <p:nvSpPr>
          <p:cNvPr id="10010" name="rate-cause-number-2-label">
            <a:extLst>
              <a:ext uri="{FF2B5EF4-FFF2-40B4-BE49-F238E27FC236}">
                <a16:creationId xmlns:a16="http://schemas.microsoft.com/office/drawing/2014/main" id="{7EFC235F-489A-43CD-9EB8-AFF5C5D2AD42}"/>
              </a:ext>
            </a:extLst>
          </p:cNvPr>
          <p:cNvSpPr>
            <a:spLocks noGrp="1"/>
          </p:cNvSpPr>
          <p:nvPr/>
        </p:nvSpPr>
        <p:spPr>
          <a:xfrm>
            <a:off x="4256791" y="2537746"/>
            <a:ext cx="257468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11" name="rate-cause-title-2">
            <a:extLst>
              <a:ext uri="{FF2B5EF4-FFF2-40B4-BE49-F238E27FC236}">
                <a16:creationId xmlns:a16="http://schemas.microsoft.com/office/drawing/2014/main" id="{A7A0045E-927E-46FF-AB95-B3311D67938D}"/>
              </a:ext>
            </a:extLst>
          </p:cNvPr>
          <p:cNvSpPr>
            <a:spLocks noGrp="1"/>
          </p:cNvSpPr>
          <p:nvPr/>
        </p:nvSpPr>
        <p:spPr>
          <a:xfrm>
            <a:off x="4617245" y="2511999"/>
            <a:ext cx="2506018" cy="2059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Нет даты окончания</a:t>
            </a:r>
          </a:p>
        </p:txBody>
      </p:sp>
      <p:sp>
        <p:nvSpPr>
          <p:cNvPr id="10012" name="rate-cause-body-2">
            <a:extLst>
              <a:ext uri="{FF2B5EF4-FFF2-40B4-BE49-F238E27FC236}">
                <a16:creationId xmlns:a16="http://schemas.microsoft.com/office/drawing/2014/main" id="{73387CA1-4FB1-4FB7-9E67-A46B358D6F47}"/>
              </a:ext>
            </a:extLst>
          </p:cNvPr>
          <p:cNvSpPr>
            <a:spLocks noGrp="1"/>
          </p:cNvSpPr>
          <p:nvPr/>
        </p:nvSpPr>
        <p:spPr>
          <a:xfrm>
            <a:off x="4291120" y="2838125"/>
            <a:ext cx="2849308" cy="48060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95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Временная нетрудоспособность считается занятой ставкой.</a:t>
            </a:r>
          </a:p>
        </p:txBody>
      </p:sp>
      <p:sp>
        <p:nvSpPr>
          <p:cNvPr id="10013" name="rate-cause-3">
            <a:extLst>
              <a:ext uri="{FF2B5EF4-FFF2-40B4-BE49-F238E27FC236}">
                <a16:creationId xmlns:a16="http://schemas.microsoft.com/office/drawing/2014/main" id="{F4EB850A-0615-4757-A5EC-C1796B46B1BA}"/>
              </a:ext>
            </a:extLst>
          </p:cNvPr>
          <p:cNvSpPr>
            <a:spLocks noGrp="1"/>
          </p:cNvSpPr>
          <p:nvPr/>
        </p:nvSpPr>
        <p:spPr>
          <a:xfrm>
            <a:off x="7528345" y="2391848"/>
            <a:ext cx="3226927" cy="1304502"/>
          </a:xfrm>
          <a:prstGeom prst="roundRect">
            <a:avLst>
              <a:gd name="adj" fmla="val 7895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14" name="rate-cause-number-3">
            <a:extLst>
              <a:ext uri="{FF2B5EF4-FFF2-40B4-BE49-F238E27FC236}">
                <a16:creationId xmlns:a16="http://schemas.microsoft.com/office/drawing/2014/main" id="{7416533A-6BCD-4417-BAF3-61D9F4748068}"/>
              </a:ext>
            </a:extLst>
          </p:cNvPr>
          <p:cNvSpPr>
            <a:spLocks noGrp="1"/>
          </p:cNvSpPr>
          <p:nvPr/>
        </p:nvSpPr>
        <p:spPr>
          <a:xfrm>
            <a:off x="7682826" y="2529164"/>
            <a:ext cx="257468" cy="257468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</p:sp>
      <p:sp>
        <p:nvSpPr>
          <p:cNvPr id="10015" name="rate-cause-number-3-label">
            <a:extLst>
              <a:ext uri="{FF2B5EF4-FFF2-40B4-BE49-F238E27FC236}">
                <a16:creationId xmlns:a16="http://schemas.microsoft.com/office/drawing/2014/main" id="{30F9DFCE-4A15-4ED5-A235-A6CDC171C37D}"/>
              </a:ext>
            </a:extLst>
          </p:cNvPr>
          <p:cNvSpPr>
            <a:spLocks noGrp="1"/>
          </p:cNvSpPr>
          <p:nvPr/>
        </p:nvSpPr>
        <p:spPr>
          <a:xfrm>
            <a:off x="7682826" y="2537746"/>
            <a:ext cx="257468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16" name="rate-cause-title-3">
            <a:extLst>
              <a:ext uri="{FF2B5EF4-FFF2-40B4-BE49-F238E27FC236}">
                <a16:creationId xmlns:a16="http://schemas.microsoft.com/office/drawing/2014/main" id="{908D05D8-CC71-475C-AA1B-1EB5539C6891}"/>
              </a:ext>
            </a:extLst>
          </p:cNvPr>
          <p:cNvSpPr>
            <a:spLocks noGrp="1"/>
          </p:cNvSpPr>
          <p:nvPr/>
        </p:nvSpPr>
        <p:spPr>
          <a:xfrm>
            <a:off x="8043281" y="2511999"/>
            <a:ext cx="2506018" cy="2059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Совпадают даты окончания</a:t>
            </a:r>
          </a:p>
        </p:txBody>
      </p:sp>
      <p:sp>
        <p:nvSpPr>
          <p:cNvPr id="10017" name="rate-cause-body-3">
            <a:extLst>
              <a:ext uri="{FF2B5EF4-FFF2-40B4-BE49-F238E27FC236}">
                <a16:creationId xmlns:a16="http://schemas.microsoft.com/office/drawing/2014/main" id="{362CF971-D827-4D52-B688-49F8DAA5B7B6}"/>
              </a:ext>
            </a:extLst>
          </p:cNvPr>
          <p:cNvSpPr>
            <a:spLocks noGrp="1"/>
          </p:cNvSpPr>
          <p:nvPr/>
        </p:nvSpPr>
        <p:spPr>
          <a:xfrm>
            <a:off x="7717155" y="2838125"/>
            <a:ext cx="2849308" cy="48060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95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Дата окончания нетрудоспособности равна дате окончания штатного расписания.</a:t>
            </a:r>
          </a:p>
        </p:txBody>
      </p:sp>
      <p:sp>
        <p:nvSpPr>
          <p:cNvPr id="10018" name="cause-one-action">
            <a:extLst>
              <a:ext uri="{FF2B5EF4-FFF2-40B4-BE49-F238E27FC236}">
                <a16:creationId xmlns:a16="http://schemas.microsoft.com/office/drawing/2014/main" id="{3737DF7E-8F42-4639-AF06-8E8D4D2FC956}"/>
              </a:ext>
            </a:extLst>
          </p:cNvPr>
          <p:cNvSpPr>
            <a:spLocks noGrp="1"/>
          </p:cNvSpPr>
          <p:nvPr/>
        </p:nvSpPr>
        <p:spPr>
          <a:xfrm>
            <a:off x="858219" y="3318731"/>
            <a:ext cx="2849308" cy="3261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Проверить превышение по этой должности в указанном штатном расписании на любой другой день.</a:t>
            </a:r>
          </a:p>
        </p:txBody>
      </p:sp>
      <p:sp>
        <p:nvSpPr>
          <p:cNvPr id="10019" name="cause-two-action">
            <a:extLst>
              <a:ext uri="{FF2B5EF4-FFF2-40B4-BE49-F238E27FC236}">
                <a16:creationId xmlns:a16="http://schemas.microsoft.com/office/drawing/2014/main" id="{D71B6E03-A164-4DA2-9B25-CAA468930CA5}"/>
              </a:ext>
            </a:extLst>
          </p:cNvPr>
          <p:cNvSpPr>
            <a:spLocks noGrp="1"/>
          </p:cNvSpPr>
          <p:nvPr/>
        </p:nvSpPr>
        <p:spPr>
          <a:xfrm>
            <a:off x="4291120" y="3353060"/>
            <a:ext cx="2849308" cy="2059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Используйте последовательность ниже</a:t>
            </a:r>
          </a:p>
        </p:txBody>
      </p:sp>
      <p:sp>
        <p:nvSpPr>
          <p:cNvPr id="10020" name="cause-three-action">
            <a:extLst>
              <a:ext uri="{FF2B5EF4-FFF2-40B4-BE49-F238E27FC236}">
                <a16:creationId xmlns:a16="http://schemas.microsoft.com/office/drawing/2014/main" id="{54B58AFA-9C4D-4EB7-9E1C-17870FB84D11}"/>
              </a:ext>
            </a:extLst>
          </p:cNvPr>
          <p:cNvSpPr>
            <a:spLocks noGrp="1"/>
          </p:cNvSpPr>
          <p:nvPr/>
        </p:nvSpPr>
        <p:spPr>
          <a:xfrm>
            <a:off x="7717155" y="3353060"/>
            <a:ext cx="2849308" cy="2059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Используйте последовательность ниже</a:t>
            </a:r>
          </a:p>
        </p:txBody>
      </p:sp>
      <p:sp>
        <p:nvSpPr>
          <p:cNvPr id="10021" name="rate-process-panel">
            <a:extLst>
              <a:ext uri="{FF2B5EF4-FFF2-40B4-BE49-F238E27FC236}">
                <a16:creationId xmlns:a16="http://schemas.microsoft.com/office/drawing/2014/main" id="{6CE62F53-9579-437D-ACB9-00DB40AC79CF}"/>
              </a:ext>
            </a:extLst>
          </p:cNvPr>
          <p:cNvSpPr>
            <a:spLocks noGrp="1"/>
          </p:cNvSpPr>
          <p:nvPr/>
        </p:nvSpPr>
        <p:spPr>
          <a:xfrm>
            <a:off x="676275" y="3919489"/>
            <a:ext cx="10078997" cy="2128399"/>
          </a:xfrm>
          <a:prstGeom prst="roundRect">
            <a:avLst>
              <a:gd name="adj" fmla="val 4839"/>
            </a:avLst>
          </a:prstGeom>
          <a:solidFill>
            <a:srgbClr val="DDEBF7"/>
          </a:solidFill>
          <a:ln w="9525">
            <a:solidFill>
              <a:srgbClr val="BDD7EE"/>
            </a:solidFill>
            <a:prstDash val="solid"/>
          </a:ln>
        </p:spPr>
      </p:sp>
      <p:sp>
        <p:nvSpPr>
          <p:cNvPr id="10022" name="rate-process-title">
            <a:extLst>
              <a:ext uri="{FF2B5EF4-FFF2-40B4-BE49-F238E27FC236}">
                <a16:creationId xmlns:a16="http://schemas.microsoft.com/office/drawing/2014/main" id="{B031C950-3030-4998-88A9-80F2EAF147A6}"/>
              </a:ext>
            </a:extLst>
          </p:cNvPr>
          <p:cNvSpPr>
            <a:spLocks noGrp="1"/>
          </p:cNvSpPr>
          <p:nvPr/>
        </p:nvSpPr>
        <p:spPr>
          <a:xfrm>
            <a:off x="875383" y="4073969"/>
            <a:ext cx="9680781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8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8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Если причина связана с временной нетрудоспособностью</a:t>
            </a:r>
          </a:p>
        </p:txBody>
      </p:sp>
      <p:sp>
        <p:nvSpPr>
          <p:cNvPr id="10023" name="rate-step-1">
            <a:extLst>
              <a:ext uri="{FF2B5EF4-FFF2-40B4-BE49-F238E27FC236}">
                <a16:creationId xmlns:a16="http://schemas.microsoft.com/office/drawing/2014/main" id="{3E57E151-6348-49B9-BE63-A2143503E7C9}"/>
              </a:ext>
            </a:extLst>
          </p:cNvPr>
          <p:cNvSpPr>
            <a:spLocks noGrp="1"/>
          </p:cNvSpPr>
          <p:nvPr/>
        </p:nvSpPr>
        <p:spPr>
          <a:xfrm>
            <a:off x="1012699" y="4537411"/>
            <a:ext cx="2729156" cy="1081364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24" name="rate-step-number-1">
            <a:extLst>
              <a:ext uri="{FF2B5EF4-FFF2-40B4-BE49-F238E27FC236}">
                <a16:creationId xmlns:a16="http://schemas.microsoft.com/office/drawing/2014/main" id="{4F891A0F-C7FD-40CD-B17F-6D2C51FE63DA}"/>
              </a:ext>
            </a:extLst>
          </p:cNvPr>
          <p:cNvSpPr>
            <a:spLocks noGrp="1"/>
          </p:cNvSpPr>
          <p:nvPr/>
        </p:nvSpPr>
        <p:spPr>
          <a:xfrm>
            <a:off x="841054" y="4700474"/>
            <a:ext cx="326126" cy="326126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25" name="rate-step-number-1-label">
            <a:extLst>
              <a:ext uri="{FF2B5EF4-FFF2-40B4-BE49-F238E27FC236}">
                <a16:creationId xmlns:a16="http://schemas.microsoft.com/office/drawing/2014/main" id="{05E9A681-522C-4F25-94E1-91310999A42C}"/>
              </a:ext>
            </a:extLst>
          </p:cNvPr>
          <p:cNvSpPr>
            <a:spLocks noGrp="1"/>
          </p:cNvSpPr>
          <p:nvPr/>
        </p:nvSpPr>
        <p:spPr>
          <a:xfrm>
            <a:off x="841054" y="4726220"/>
            <a:ext cx="326126" cy="2746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26" name="rate-step-title-1">
            <a:extLst>
              <a:ext uri="{FF2B5EF4-FFF2-40B4-BE49-F238E27FC236}">
                <a16:creationId xmlns:a16="http://schemas.microsoft.com/office/drawing/2014/main" id="{CE8AC972-80DD-4616-B677-D974D121A301}"/>
              </a:ext>
            </a:extLst>
          </p:cNvPr>
          <p:cNvSpPr>
            <a:spLocks noGrp="1"/>
          </p:cNvSpPr>
          <p:nvPr/>
        </p:nvSpPr>
        <p:spPr>
          <a:xfrm>
            <a:off x="1253002" y="4691891"/>
            <a:ext cx="2282879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1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1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Временно увеличить ставку</a:t>
            </a:r>
          </a:p>
        </p:txBody>
      </p:sp>
      <p:sp>
        <p:nvSpPr>
          <p:cNvPr id="10027" name="rate-step-body-1">
            <a:extLst>
              <a:ext uri="{FF2B5EF4-FFF2-40B4-BE49-F238E27FC236}">
                <a16:creationId xmlns:a16="http://schemas.microsoft.com/office/drawing/2014/main" id="{7E35EDA0-51ED-450B-98FA-AE1F94C526FE}"/>
              </a:ext>
            </a:extLst>
          </p:cNvPr>
          <p:cNvSpPr>
            <a:spLocks noGrp="1"/>
          </p:cNvSpPr>
          <p:nvPr/>
        </p:nvSpPr>
        <p:spPr>
          <a:xfrm>
            <a:off x="1253002" y="5069511"/>
            <a:ext cx="2282879" cy="36045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1014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1014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Освободить объём для выгрузки</a:t>
            </a:r>
          </a:p>
        </p:txBody>
      </p:sp>
      <p:sp>
        <p:nvSpPr>
          <p:cNvPr id="10028" name="rate-step-2">
            <a:extLst>
              <a:ext uri="{FF2B5EF4-FFF2-40B4-BE49-F238E27FC236}">
                <a16:creationId xmlns:a16="http://schemas.microsoft.com/office/drawing/2014/main" id="{F4796C3A-265C-4FF7-B60A-1330021FE260}"/>
              </a:ext>
            </a:extLst>
          </p:cNvPr>
          <p:cNvSpPr>
            <a:spLocks noGrp="1"/>
          </p:cNvSpPr>
          <p:nvPr/>
        </p:nvSpPr>
        <p:spPr>
          <a:xfrm>
            <a:off x="4359778" y="4537411"/>
            <a:ext cx="2729156" cy="1081364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29" name="rate-step-number-2">
            <a:extLst>
              <a:ext uri="{FF2B5EF4-FFF2-40B4-BE49-F238E27FC236}">
                <a16:creationId xmlns:a16="http://schemas.microsoft.com/office/drawing/2014/main" id="{4DD8E875-D0A3-4BA0-9E51-93F4DCBD549C}"/>
              </a:ext>
            </a:extLst>
          </p:cNvPr>
          <p:cNvSpPr>
            <a:spLocks noGrp="1"/>
          </p:cNvSpPr>
          <p:nvPr/>
        </p:nvSpPr>
        <p:spPr>
          <a:xfrm>
            <a:off x="4188133" y="4700474"/>
            <a:ext cx="326126" cy="326126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30" name="rate-step-number-2-label">
            <a:extLst>
              <a:ext uri="{FF2B5EF4-FFF2-40B4-BE49-F238E27FC236}">
                <a16:creationId xmlns:a16="http://schemas.microsoft.com/office/drawing/2014/main" id="{B6AE1172-3F0F-4C91-9F8D-840893E8825E}"/>
              </a:ext>
            </a:extLst>
          </p:cNvPr>
          <p:cNvSpPr>
            <a:spLocks noGrp="1"/>
          </p:cNvSpPr>
          <p:nvPr/>
        </p:nvSpPr>
        <p:spPr>
          <a:xfrm>
            <a:off x="4188133" y="4726220"/>
            <a:ext cx="326126" cy="2746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31" name="rate-step-title-2">
            <a:extLst>
              <a:ext uri="{FF2B5EF4-FFF2-40B4-BE49-F238E27FC236}">
                <a16:creationId xmlns:a16="http://schemas.microsoft.com/office/drawing/2014/main" id="{C221A1BF-1B44-4559-8EE5-F85E2FEED063}"/>
              </a:ext>
            </a:extLst>
          </p:cNvPr>
          <p:cNvSpPr>
            <a:spLocks noGrp="1"/>
          </p:cNvSpPr>
          <p:nvPr/>
        </p:nvSpPr>
        <p:spPr>
          <a:xfrm>
            <a:off x="4600081" y="4691891"/>
            <a:ext cx="2282879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1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1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Выгрузить сотрудника</a:t>
            </a:r>
          </a:p>
        </p:txBody>
      </p:sp>
      <p:sp>
        <p:nvSpPr>
          <p:cNvPr id="10032" name="rate-step-body-2">
            <a:extLst>
              <a:ext uri="{FF2B5EF4-FFF2-40B4-BE49-F238E27FC236}">
                <a16:creationId xmlns:a16="http://schemas.microsoft.com/office/drawing/2014/main" id="{4E67A537-8669-41AB-BB18-595160C8E983}"/>
              </a:ext>
            </a:extLst>
          </p:cNvPr>
          <p:cNvSpPr>
            <a:spLocks noGrp="1"/>
          </p:cNvSpPr>
          <p:nvPr/>
        </p:nvSpPr>
        <p:spPr>
          <a:xfrm>
            <a:off x="4600081" y="5069511"/>
            <a:ext cx="2282879" cy="36045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1014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1014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Повторно запустить выгрузку</a:t>
            </a:r>
          </a:p>
        </p:txBody>
      </p:sp>
      <p:sp>
        <p:nvSpPr>
          <p:cNvPr id="10033" name="rate-step-3">
            <a:extLst>
              <a:ext uri="{FF2B5EF4-FFF2-40B4-BE49-F238E27FC236}">
                <a16:creationId xmlns:a16="http://schemas.microsoft.com/office/drawing/2014/main" id="{3147C0EC-073B-491A-996B-F2CF2CD521EC}"/>
              </a:ext>
            </a:extLst>
          </p:cNvPr>
          <p:cNvSpPr>
            <a:spLocks noGrp="1"/>
          </p:cNvSpPr>
          <p:nvPr/>
        </p:nvSpPr>
        <p:spPr>
          <a:xfrm>
            <a:off x="7706856" y="4537411"/>
            <a:ext cx="2729156" cy="1081364"/>
          </a:xfrm>
          <a:prstGeom prst="roundRect">
            <a:avLst>
              <a:gd name="adj" fmla="val 7937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sp>
        <p:nvSpPr>
          <p:cNvPr id="10034" name="rate-step-number-3">
            <a:extLst>
              <a:ext uri="{FF2B5EF4-FFF2-40B4-BE49-F238E27FC236}">
                <a16:creationId xmlns:a16="http://schemas.microsoft.com/office/drawing/2014/main" id="{D90B661B-9345-4C7F-A799-F2A1374C4E7B}"/>
              </a:ext>
            </a:extLst>
          </p:cNvPr>
          <p:cNvSpPr>
            <a:spLocks noGrp="1"/>
          </p:cNvSpPr>
          <p:nvPr/>
        </p:nvSpPr>
        <p:spPr>
          <a:xfrm>
            <a:off x="7535211" y="4700474"/>
            <a:ext cx="326126" cy="326126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35" name="rate-step-number-3-label">
            <a:extLst>
              <a:ext uri="{FF2B5EF4-FFF2-40B4-BE49-F238E27FC236}">
                <a16:creationId xmlns:a16="http://schemas.microsoft.com/office/drawing/2014/main" id="{218CBA43-F4A8-40EE-A8FC-9C190F6A8FD3}"/>
              </a:ext>
            </a:extLst>
          </p:cNvPr>
          <p:cNvSpPr>
            <a:spLocks noGrp="1"/>
          </p:cNvSpPr>
          <p:nvPr/>
        </p:nvSpPr>
        <p:spPr>
          <a:xfrm>
            <a:off x="7535211" y="4726220"/>
            <a:ext cx="326126" cy="2746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36" name="rate-step-title-3">
            <a:extLst>
              <a:ext uri="{FF2B5EF4-FFF2-40B4-BE49-F238E27FC236}">
                <a16:creationId xmlns:a16="http://schemas.microsoft.com/office/drawing/2014/main" id="{35F00C08-929B-4B79-A83B-5EA5A563858C}"/>
              </a:ext>
            </a:extLst>
          </p:cNvPr>
          <p:cNvSpPr>
            <a:spLocks noGrp="1"/>
          </p:cNvSpPr>
          <p:nvPr/>
        </p:nvSpPr>
        <p:spPr>
          <a:xfrm>
            <a:off x="7947159" y="4691891"/>
            <a:ext cx="2282879" cy="24030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16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16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Вернуть ставку обратно</a:t>
            </a:r>
          </a:p>
        </p:txBody>
      </p:sp>
      <p:sp>
        <p:nvSpPr>
          <p:cNvPr id="10037" name="rate-step-body-3">
            <a:extLst>
              <a:ext uri="{FF2B5EF4-FFF2-40B4-BE49-F238E27FC236}">
                <a16:creationId xmlns:a16="http://schemas.microsoft.com/office/drawing/2014/main" id="{F9A49CF3-1E5A-40B7-920E-D6E362C1DC58}"/>
              </a:ext>
            </a:extLst>
          </p:cNvPr>
          <p:cNvSpPr>
            <a:spLocks noGrp="1"/>
          </p:cNvSpPr>
          <p:nvPr/>
        </p:nvSpPr>
        <p:spPr>
          <a:xfrm>
            <a:off x="7947159" y="5069511"/>
            <a:ext cx="2282879" cy="36045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1014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1014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Восстановить исходное значение</a:t>
            </a:r>
          </a:p>
        </p:txBody>
      </p:sp>
      <p:sp>
        <p:nvSpPr>
          <p:cNvPr id="10038" name="rate-footer-note">
            <a:extLst>
              <a:ext uri="{FF2B5EF4-FFF2-40B4-BE49-F238E27FC236}">
                <a16:creationId xmlns:a16="http://schemas.microsoft.com/office/drawing/2014/main" id="{F1C6BDAE-218C-4057-9978-D30547E30B01}"/>
              </a:ext>
            </a:extLst>
          </p:cNvPr>
          <p:cNvSpPr>
            <a:spLocks noGrp="1"/>
          </p:cNvSpPr>
          <p:nvPr/>
        </p:nvSpPr>
        <p:spPr>
          <a:xfrm>
            <a:off x="676275" y="6185203"/>
            <a:ext cx="10078997" cy="29179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950" b="0">
                <a:solidFill>
                  <a:srgbClr val="666666"/>
                </a:solidFill>
                <a:latin typeface="Raleway"/>
                <a:ea typeface="Raleway"/>
                <a:cs typeface="Raleway"/>
              </a:defRPr>
            </a:pPr>
            <a:r>
              <a:rPr sz="950" b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Если превышения нет - повторно запустите выгрузку. Если ошибка сохраняется - обратитесь в СТП ЦИТ "Южный Парус".</a:t>
            </a:r>
          </a:p>
        </p:txBody>
      </p:sp>
      <p:cxnSp>
        <p:nvCxnSpPr>
          <p:cNvPr id="10122" name="Прямая со стрелкой 187"/>
          <p:cNvCxnSpPr>
            <a:stCxn id="10023" idx="3"/>
            <a:endCxn id="10028" idx="1"/>
          </p:cNvCxnSpPr>
          <p:nvPr/>
        </p:nvCxnSpPr>
        <p:spPr>
          <a:xfrm>
            <a:off x="3741856" y="5078093"/>
            <a:ext cx="617922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cxnSp>
        <p:nvCxnSpPr>
          <p:cNvPr id="10123" name="Прямая со стрелкой 188"/>
          <p:cNvCxnSpPr>
            <a:stCxn id="10028" idx="3"/>
            <a:endCxn id="10033" idx="1"/>
          </p:cNvCxnSpPr>
          <p:nvPr/>
        </p:nvCxnSpPr>
        <p:spPr>
          <a:xfrm>
            <a:off x="7088934" y="5078093"/>
            <a:ext cx="617922" cy="0"/>
          </a:xfrm>
          <a:prstGeom prst="straightConnector1">
            <a:avLst/>
          </a:prstGeom>
          <a:ln w="19050">
            <a:solidFill>
              <a:srgbClr val="00B0F0"/>
            </a:solidFill>
            <a:prstDash val="solid"/>
            <a:tailEnd type="triangle" w="sm" len="sm"/>
          </a:ln>
        </p:spPr>
      </p:cxnSp>
      <p:pic>
        <p:nvPicPr>
          <p:cNvPr id="10124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Распространённые ошибки</a:t>
            </a:r>
          </a:p>
        </p:txBody>
      </p:sp>
    </p:spTree>
    <p:extLst>
      <p:ext uri="{BB962C8B-B14F-4D97-AF65-F5344CB8AC3E}">
        <p14:creationId xmlns:p14="http://schemas.microsoft.com/office/powerpoint/2010/main" val="3831676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main-file-alert">
            <a:extLst>
              <a:ext uri="{FF2B5EF4-FFF2-40B4-BE49-F238E27FC236}">
                <a16:creationId xmlns:a16="http://schemas.microsoft.com/office/drawing/2014/main" id="{D9DA82B7-045D-4691-A777-1A8C00C105DA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866812"/>
          </a:xfrm>
          <a:prstGeom prst="roundRect">
            <a:avLst>
              <a:gd name="adj" fmla="val 12632"/>
            </a:avLst>
          </a:prstGeom>
          <a:solidFill>
            <a:srgbClr val="FFF2CC"/>
          </a:solidFill>
          <a:ln w="11430">
            <a:solidFill>
              <a:srgbClr val="FFD966"/>
            </a:solidFill>
            <a:prstDash val="solid"/>
          </a:ln>
        </p:spPr>
      </p:sp>
      <p:sp>
        <p:nvSpPr>
          <p:cNvPr id="10001" name="main-file-alert-title">
            <a:extLst>
              <a:ext uri="{FF2B5EF4-FFF2-40B4-BE49-F238E27FC236}">
                <a16:creationId xmlns:a16="http://schemas.microsoft.com/office/drawing/2014/main" id="{45336E79-2F30-4F22-9AE5-A2EAD2139F84}"/>
              </a:ext>
            </a:extLst>
          </p:cNvPr>
          <p:cNvSpPr>
            <a:spLocks noGrp="1"/>
          </p:cNvSpPr>
          <p:nvPr/>
        </p:nvSpPr>
        <p:spPr>
          <a:xfrm>
            <a:off x="887960" y="1584665"/>
            <a:ext cx="9945531" cy="22810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293" b="1">
                <a:solidFill>
                  <a:srgbClr val="ED7D31"/>
                </a:solidFill>
                <a:latin typeface="Raleway Medium"/>
                <a:ea typeface="Raleway Medium"/>
                <a:cs typeface="Raleway Medium"/>
              </a:defRPr>
            </a:pPr>
            <a:r>
              <a:rPr sz="1293" b="1">
                <a:solidFill>
                  <a:srgbClr val="ED7D31"/>
                </a:solidFill>
                <a:latin typeface="Raleway Medium"/>
                <a:ea typeface="Raleway Medium"/>
                <a:cs typeface="Raleway Medium"/>
              </a:rPr>
              <a:t>Ошибка: "Отсутствует основное личное дело"</a:t>
            </a:r>
          </a:p>
        </p:txBody>
      </p:sp>
      <p:sp>
        <p:nvSpPr>
          <p:cNvPr id="10002" name="main-file-alert-body">
            <a:extLst>
              <a:ext uri="{FF2B5EF4-FFF2-40B4-BE49-F238E27FC236}">
                <a16:creationId xmlns:a16="http://schemas.microsoft.com/office/drawing/2014/main" id="{5C099478-EDD3-4B98-8DF5-0AF2015FD605}"/>
              </a:ext>
            </a:extLst>
          </p:cNvPr>
          <p:cNvSpPr>
            <a:spLocks noGrp="1"/>
          </p:cNvSpPr>
          <p:nvPr/>
        </p:nvSpPr>
        <p:spPr>
          <a:xfrm>
            <a:off x="887960" y="1894893"/>
            <a:ext cx="9945531" cy="27373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Текущее личное дело сотрудника может быть не связано с ошибкой напрямую: ЕГИСЗ проверяет и историю работы за предыдущие периоды.</a:t>
            </a:r>
          </a:p>
        </p:txBody>
      </p:sp>
      <p:sp>
        <p:nvSpPr>
          <p:cNvPr id="10003" name="main-file-flow-title">
            <a:extLst>
              <a:ext uri="{FF2B5EF4-FFF2-40B4-BE49-F238E27FC236}">
                <a16:creationId xmlns:a16="http://schemas.microsoft.com/office/drawing/2014/main" id="{5A7175C1-8D7E-491C-9888-18495BA95FD3}"/>
              </a:ext>
            </a:extLst>
          </p:cNvPr>
          <p:cNvSpPr>
            <a:spLocks noGrp="1"/>
          </p:cNvSpPr>
          <p:nvPr/>
        </p:nvSpPr>
        <p:spPr>
          <a:xfrm>
            <a:off x="676275" y="2570094"/>
            <a:ext cx="10711975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365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365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Почему блокируется обновление и что делать</a:t>
            </a:r>
          </a:p>
        </p:txBody>
      </p:sp>
      <p:sp>
        <p:nvSpPr>
          <p:cNvPr id="10004" name="history-step">
            <a:extLst>
              <a:ext uri="{FF2B5EF4-FFF2-40B4-BE49-F238E27FC236}">
                <a16:creationId xmlns:a16="http://schemas.microsoft.com/office/drawing/2014/main" id="{41A3F020-71B9-42A6-846A-CC5CAE1E27E7}"/>
              </a:ext>
            </a:extLst>
          </p:cNvPr>
          <p:cNvSpPr>
            <a:spLocks noGrp="1"/>
          </p:cNvSpPr>
          <p:nvPr/>
        </p:nvSpPr>
        <p:spPr>
          <a:xfrm>
            <a:off x="676275" y="3099306"/>
            <a:ext cx="3120524" cy="2007355"/>
          </a:xfrm>
          <a:prstGeom prst="roundRect">
            <a:avLst>
              <a:gd name="adj" fmla="val 5455"/>
            </a:avLst>
          </a:prstGeom>
          <a:solidFill>
            <a:srgbClr val="FCE4D6"/>
          </a:solidFill>
          <a:ln w="11430">
            <a:solidFill>
              <a:srgbClr val="F4B183"/>
            </a:solidFill>
            <a:prstDash val="solid"/>
          </a:ln>
        </p:spPr>
      </p:sp>
      <p:sp>
        <p:nvSpPr>
          <p:cNvPr id="10005" name="block-step">
            <a:extLst>
              <a:ext uri="{FF2B5EF4-FFF2-40B4-BE49-F238E27FC236}">
                <a16:creationId xmlns:a16="http://schemas.microsoft.com/office/drawing/2014/main" id="{56105705-F095-4E3A-A132-94EE31294508}"/>
              </a:ext>
            </a:extLst>
          </p:cNvPr>
          <p:cNvSpPr>
            <a:spLocks noGrp="1"/>
          </p:cNvSpPr>
          <p:nvPr/>
        </p:nvSpPr>
        <p:spPr>
          <a:xfrm>
            <a:off x="4473825" y="3099306"/>
            <a:ext cx="3120524" cy="2007355"/>
          </a:xfrm>
          <a:prstGeom prst="roundRect">
            <a:avLst>
              <a:gd name="adj" fmla="val 545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06" name="fix-step">
            <a:extLst>
              <a:ext uri="{FF2B5EF4-FFF2-40B4-BE49-F238E27FC236}">
                <a16:creationId xmlns:a16="http://schemas.microsoft.com/office/drawing/2014/main" id="{396E8BD7-FFD6-4CF4-9812-BC3535FDBEF1}"/>
              </a:ext>
            </a:extLst>
          </p:cNvPr>
          <p:cNvSpPr>
            <a:spLocks noGrp="1"/>
          </p:cNvSpPr>
          <p:nvPr/>
        </p:nvSpPr>
        <p:spPr>
          <a:xfrm>
            <a:off x="8269551" y="3099306"/>
            <a:ext cx="3120524" cy="2007355"/>
          </a:xfrm>
          <a:prstGeom prst="roundRect">
            <a:avLst>
              <a:gd name="adj" fmla="val 5455"/>
            </a:avLst>
          </a:prstGeom>
          <a:solidFill>
            <a:srgbClr val="E2F0D9"/>
          </a:solidFill>
          <a:ln w="11430">
            <a:solidFill>
              <a:srgbClr val="A9D18E"/>
            </a:solidFill>
            <a:prstDash val="solid"/>
          </a:ln>
        </p:spPr>
      </p:sp>
      <p:cxnSp>
        <p:nvCxnSpPr>
          <p:cNvPr id="10042" name="Прямая со стрелкой 44"/>
          <p:cNvCxnSpPr>
            <a:stCxn id="10005" idx="1"/>
            <a:endCxn id="10004" idx="3"/>
          </p:cNvCxnSpPr>
          <p:nvPr/>
        </p:nvCxnSpPr>
        <p:spPr>
          <a:xfrm flipH="1">
            <a:off x="3796799" y="4102983"/>
            <a:ext cx="677026" cy="0"/>
          </a:xfrm>
          <a:prstGeom prst="straightConnector1">
            <a:avLst/>
          </a:prstGeom>
          <a:ln w="20955">
            <a:solidFill>
              <a:srgbClr val="C00000"/>
            </a:solidFill>
            <a:prstDash val="solid"/>
            <a:headEnd type="triangle" w="sm" len="sm"/>
          </a:ln>
        </p:spPr>
      </p:cxnSp>
      <p:cxnSp>
        <p:nvCxnSpPr>
          <p:cNvPr id="10043" name="Прямая со стрелкой 45"/>
          <p:cNvCxnSpPr>
            <a:stCxn id="10006" idx="1"/>
            <a:endCxn id="10005" idx="3"/>
          </p:cNvCxnSpPr>
          <p:nvPr/>
        </p:nvCxnSpPr>
        <p:spPr>
          <a:xfrm flipH="1">
            <a:off x="7594350" y="4102983"/>
            <a:ext cx="675201" cy="0"/>
          </a:xfrm>
          <a:prstGeom prst="straightConnector1">
            <a:avLst/>
          </a:prstGeom>
          <a:ln w="20955">
            <a:solidFill>
              <a:srgbClr val="70AD47"/>
            </a:solidFill>
            <a:prstDash val="solid"/>
            <a:headEnd type="triangle" w="sm" len="sm"/>
          </a:ln>
        </p:spPr>
      </p:cxnSp>
      <p:sp>
        <p:nvSpPr>
          <p:cNvPr id="10009" name="history-number">
            <a:extLst>
              <a:ext uri="{FF2B5EF4-FFF2-40B4-BE49-F238E27FC236}">
                <a16:creationId xmlns:a16="http://schemas.microsoft.com/office/drawing/2014/main" id="{13158ACB-4643-44F0-9DAE-FBD5D8779900}"/>
              </a:ext>
            </a:extLst>
          </p:cNvPr>
          <p:cNvSpPr>
            <a:spLocks noGrp="1"/>
          </p:cNvSpPr>
          <p:nvPr/>
        </p:nvSpPr>
        <p:spPr>
          <a:xfrm>
            <a:off x="887960" y="3300041"/>
            <a:ext cx="273730" cy="27373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</p:sp>
      <p:sp>
        <p:nvSpPr>
          <p:cNvPr id="10010" name="history-number-label">
            <a:extLst>
              <a:ext uri="{FF2B5EF4-FFF2-40B4-BE49-F238E27FC236}">
                <a16:creationId xmlns:a16="http://schemas.microsoft.com/office/drawing/2014/main" id="{E5EF9A0A-816C-4E31-B454-70DC797FB3E9}"/>
              </a:ext>
            </a:extLst>
          </p:cNvPr>
          <p:cNvSpPr>
            <a:spLocks noGrp="1"/>
          </p:cNvSpPr>
          <p:nvPr/>
        </p:nvSpPr>
        <p:spPr>
          <a:xfrm>
            <a:off x="887960" y="3309165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11" name="block-number">
            <a:extLst>
              <a:ext uri="{FF2B5EF4-FFF2-40B4-BE49-F238E27FC236}">
                <a16:creationId xmlns:a16="http://schemas.microsoft.com/office/drawing/2014/main" id="{8BF1A663-A1EB-4512-9E85-D2DA0503EDB5}"/>
              </a:ext>
            </a:extLst>
          </p:cNvPr>
          <p:cNvSpPr>
            <a:spLocks noGrp="1"/>
          </p:cNvSpPr>
          <p:nvPr/>
        </p:nvSpPr>
        <p:spPr>
          <a:xfrm>
            <a:off x="4683685" y="3300041"/>
            <a:ext cx="273730" cy="273730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  <a:prstDash val="solid"/>
          </a:ln>
        </p:spPr>
      </p:sp>
      <p:sp>
        <p:nvSpPr>
          <p:cNvPr id="10012" name="block-number-label">
            <a:extLst>
              <a:ext uri="{FF2B5EF4-FFF2-40B4-BE49-F238E27FC236}">
                <a16:creationId xmlns:a16="http://schemas.microsoft.com/office/drawing/2014/main" id="{AB72ECCE-E29A-454C-A853-020CCF379032}"/>
              </a:ext>
            </a:extLst>
          </p:cNvPr>
          <p:cNvSpPr>
            <a:spLocks noGrp="1"/>
          </p:cNvSpPr>
          <p:nvPr/>
        </p:nvSpPr>
        <p:spPr>
          <a:xfrm>
            <a:off x="4683685" y="3309165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13" name="fix-number">
            <a:extLst>
              <a:ext uri="{FF2B5EF4-FFF2-40B4-BE49-F238E27FC236}">
                <a16:creationId xmlns:a16="http://schemas.microsoft.com/office/drawing/2014/main" id="{96963B61-0A34-42B7-81DB-636DD4199A01}"/>
              </a:ext>
            </a:extLst>
          </p:cNvPr>
          <p:cNvSpPr>
            <a:spLocks noGrp="1"/>
          </p:cNvSpPr>
          <p:nvPr/>
        </p:nvSpPr>
        <p:spPr>
          <a:xfrm>
            <a:off x="8479411" y="3300041"/>
            <a:ext cx="273730" cy="273730"/>
          </a:xfrm>
          <a:prstGeom prst="ellipse">
            <a:avLst/>
          </a:prstGeom>
          <a:solidFill>
            <a:srgbClr val="70AD47"/>
          </a:solidFill>
          <a:ln w="9525">
            <a:solidFill>
              <a:srgbClr val="70AD47"/>
            </a:solidFill>
            <a:prstDash val="solid"/>
          </a:ln>
        </p:spPr>
      </p:sp>
      <p:sp>
        <p:nvSpPr>
          <p:cNvPr id="10014" name="fix-number-label">
            <a:extLst>
              <a:ext uri="{FF2B5EF4-FFF2-40B4-BE49-F238E27FC236}">
                <a16:creationId xmlns:a16="http://schemas.microsoft.com/office/drawing/2014/main" id="{DE196E8B-B2E2-482A-B345-DDCDE4AF5C28}"/>
              </a:ext>
            </a:extLst>
          </p:cNvPr>
          <p:cNvSpPr>
            <a:spLocks noGrp="1"/>
          </p:cNvSpPr>
          <p:nvPr/>
        </p:nvSpPr>
        <p:spPr>
          <a:xfrm>
            <a:off x="8479411" y="3309165"/>
            <a:ext cx="273730" cy="2554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defRPr>
            </a:pPr>
            <a:r>
              <a:rPr sz="1006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15" name="history-title">
            <a:extLst>
              <a:ext uri="{FF2B5EF4-FFF2-40B4-BE49-F238E27FC236}">
                <a16:creationId xmlns:a16="http://schemas.microsoft.com/office/drawing/2014/main" id="{E9AEA254-681B-4F5B-AA07-F76F19D5535C}"/>
              </a:ext>
            </a:extLst>
          </p:cNvPr>
          <p:cNvSpPr>
            <a:spLocks noGrp="1"/>
          </p:cNvSpPr>
          <p:nvPr/>
        </p:nvSpPr>
        <p:spPr>
          <a:xfrm>
            <a:off x="1252933" y="3336538"/>
            <a:ext cx="2262836" cy="23723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86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86" b="1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Ошибка осталась в истории</a:t>
            </a:r>
          </a:p>
        </p:txBody>
      </p:sp>
      <p:sp>
        <p:nvSpPr>
          <p:cNvPr id="10016" name="history-body">
            <a:extLst>
              <a:ext uri="{FF2B5EF4-FFF2-40B4-BE49-F238E27FC236}">
                <a16:creationId xmlns:a16="http://schemas.microsoft.com/office/drawing/2014/main" id="{653BC403-7C91-41A5-B5E8-B286FFF6ACBD}"/>
              </a:ext>
            </a:extLst>
          </p:cNvPr>
          <p:cNvSpPr>
            <a:spLocks noGrp="1"/>
          </p:cNvSpPr>
          <p:nvPr/>
        </p:nvSpPr>
        <p:spPr>
          <a:xfrm>
            <a:off x="887960" y="3811004"/>
            <a:ext cx="2682556" cy="7116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2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42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В одном из прошлых периодов есть личное дело с аналогичной ошибкой.</a:t>
            </a:r>
          </a:p>
        </p:txBody>
      </p:sp>
      <p:sp>
        <p:nvSpPr>
          <p:cNvPr id="10017" name="block-title">
            <a:extLst>
              <a:ext uri="{FF2B5EF4-FFF2-40B4-BE49-F238E27FC236}">
                <a16:creationId xmlns:a16="http://schemas.microsoft.com/office/drawing/2014/main" id="{F12BA87E-24D5-4374-9AC1-90B07AD92007}"/>
              </a:ext>
            </a:extLst>
          </p:cNvPr>
          <p:cNvSpPr>
            <a:spLocks noGrp="1"/>
          </p:cNvSpPr>
          <p:nvPr/>
        </p:nvSpPr>
        <p:spPr>
          <a:xfrm>
            <a:off x="5048659" y="3336538"/>
            <a:ext cx="2262836" cy="410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8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8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ЕГИСЗ блокирует обновление</a:t>
            </a:r>
          </a:p>
        </p:txBody>
      </p:sp>
      <p:sp>
        <p:nvSpPr>
          <p:cNvPr id="10018" name="block-body">
            <a:extLst>
              <a:ext uri="{FF2B5EF4-FFF2-40B4-BE49-F238E27FC236}">
                <a16:creationId xmlns:a16="http://schemas.microsoft.com/office/drawing/2014/main" id="{F9B352DE-1C1B-4611-9844-B46F27777BCD}"/>
              </a:ext>
            </a:extLst>
          </p:cNvPr>
          <p:cNvSpPr>
            <a:spLocks noGrp="1"/>
          </p:cNvSpPr>
          <p:nvPr/>
        </p:nvSpPr>
        <p:spPr>
          <a:xfrm>
            <a:off x="4683685" y="3883999"/>
            <a:ext cx="2682556" cy="7116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2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42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Новые сведения не принимаются, пока ошибки за предыдущие периоды не исправлены.</a:t>
            </a:r>
          </a:p>
        </p:txBody>
      </p:sp>
      <p:sp>
        <p:nvSpPr>
          <p:cNvPr id="10019" name="fix-title">
            <a:extLst>
              <a:ext uri="{FF2B5EF4-FFF2-40B4-BE49-F238E27FC236}">
                <a16:creationId xmlns:a16="http://schemas.microsoft.com/office/drawing/2014/main" id="{91C28857-F548-4D6B-8D7A-6D97B57CA8AB}"/>
              </a:ext>
            </a:extLst>
          </p:cNvPr>
          <p:cNvSpPr>
            <a:spLocks noGrp="1"/>
          </p:cNvSpPr>
          <p:nvPr/>
        </p:nvSpPr>
        <p:spPr>
          <a:xfrm>
            <a:off x="8844384" y="3336538"/>
            <a:ext cx="2262836" cy="410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86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86" b="1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Проверить все личные дела</a:t>
            </a:r>
          </a:p>
        </p:txBody>
      </p:sp>
      <p:sp>
        <p:nvSpPr>
          <p:cNvPr id="10020" name="fix-body">
            <a:extLst>
              <a:ext uri="{FF2B5EF4-FFF2-40B4-BE49-F238E27FC236}">
                <a16:creationId xmlns:a16="http://schemas.microsoft.com/office/drawing/2014/main" id="{53511AD2-63AD-47CC-9F29-2E0D659B2BEC}"/>
              </a:ext>
            </a:extLst>
          </p:cNvPr>
          <p:cNvSpPr>
            <a:spLocks noGrp="1"/>
          </p:cNvSpPr>
          <p:nvPr/>
        </p:nvSpPr>
        <p:spPr>
          <a:xfrm>
            <a:off x="8479411" y="3883999"/>
            <a:ext cx="2682556" cy="7116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042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42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Просмотреть в ФРМР текущие и прошлые личные дела сотрудника и исправить найденные ошибки.</a:t>
            </a:r>
          </a:p>
        </p:txBody>
      </p:sp>
      <p:sp>
        <p:nvSpPr>
          <p:cNvPr id="10021" name="internal-role-condition">
            <a:extLst>
              <a:ext uri="{FF2B5EF4-FFF2-40B4-BE49-F238E27FC236}">
                <a16:creationId xmlns:a16="http://schemas.microsoft.com/office/drawing/2014/main" id="{238E0C0F-78E7-4FD5-8663-200B830B1622}"/>
              </a:ext>
            </a:extLst>
          </p:cNvPr>
          <p:cNvSpPr>
            <a:spLocks noGrp="1"/>
          </p:cNvSpPr>
          <p:nvPr/>
        </p:nvSpPr>
        <p:spPr>
          <a:xfrm>
            <a:off x="676275" y="5480758"/>
            <a:ext cx="10715625" cy="930683"/>
          </a:xfrm>
          <a:prstGeom prst="roundRect">
            <a:avLst>
              <a:gd name="adj" fmla="val 11765"/>
            </a:avLst>
          </a:prstGeom>
          <a:solidFill>
            <a:srgbClr val="DDEBF7"/>
          </a:solidFill>
          <a:ln w="11430">
            <a:solidFill>
              <a:srgbClr val="BDD7EE"/>
            </a:solidFill>
            <a:prstDash val="solid"/>
          </a:ln>
        </p:spPr>
      </p:sp>
      <p:sp>
        <p:nvSpPr>
          <p:cNvPr id="10022" name="internal-role-condition-tag">
            <a:extLst>
              <a:ext uri="{FF2B5EF4-FFF2-40B4-BE49-F238E27FC236}">
                <a16:creationId xmlns:a16="http://schemas.microsoft.com/office/drawing/2014/main" id="{1BFB8725-CADF-4ABD-9AF1-000CA8FAE407}"/>
              </a:ext>
            </a:extLst>
          </p:cNvPr>
          <p:cNvSpPr>
            <a:spLocks noGrp="1"/>
          </p:cNvSpPr>
          <p:nvPr/>
        </p:nvSpPr>
        <p:spPr>
          <a:xfrm>
            <a:off x="887960" y="5617623"/>
            <a:ext cx="1916111" cy="16423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ОТДЕЛЬНО ПРОВЕРЬТЕ</a:t>
            </a:r>
          </a:p>
        </p:txBody>
      </p:sp>
      <p:sp>
        <p:nvSpPr>
          <p:cNvPr id="10023" name="internal-role-condition-title">
            <a:extLst>
              <a:ext uri="{FF2B5EF4-FFF2-40B4-BE49-F238E27FC236}">
                <a16:creationId xmlns:a16="http://schemas.microsoft.com/office/drawing/2014/main" id="{2CF16DF7-5CBE-4C35-9047-778BAC05A2F0}"/>
              </a:ext>
            </a:extLst>
          </p:cNvPr>
          <p:cNvSpPr>
            <a:spLocks noGrp="1"/>
          </p:cNvSpPr>
          <p:nvPr/>
        </p:nvSpPr>
        <p:spPr>
          <a:xfrm>
            <a:off x="887960" y="5827483"/>
            <a:ext cx="3695358" cy="22810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l">
              <a:buNone/>
              <a:def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Совмещение / совместительство (внутреннее)</a:t>
            </a:r>
          </a:p>
        </p:txBody>
      </p:sp>
      <p:sp>
        <p:nvSpPr>
          <p:cNvPr id="10024" name="internal-role-condition-body">
            <a:extLst>
              <a:ext uri="{FF2B5EF4-FFF2-40B4-BE49-F238E27FC236}">
                <a16:creationId xmlns:a16="http://schemas.microsoft.com/office/drawing/2014/main" id="{0A32B6D3-8A74-48FC-A846-F127E474B3FB}"/>
              </a:ext>
            </a:extLst>
          </p:cNvPr>
          <p:cNvSpPr>
            <a:spLocks noGrp="1"/>
          </p:cNvSpPr>
          <p:nvPr/>
        </p:nvSpPr>
        <p:spPr>
          <a:xfrm>
            <a:off x="4847923" y="5690618"/>
            <a:ext cx="6204551" cy="4835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l">
              <a:buNone/>
              <a:defRPr sz="1020" b="0">
                <a:solidFill>
                  <a:srgbClr val="000000"/>
                </a:solidFill>
                <a:latin typeface="Raleway"/>
                <a:ea typeface="Raleway"/>
                <a:cs typeface="Raleway"/>
              </a:defRPr>
            </a:pPr>
            <a:r>
              <a:rPr sz="1020" b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У записи должна быть указана дата увольнения, которая входит в период работы по основной должности в выбранной организации.</a:t>
            </a:r>
          </a:p>
        </p:txBody>
      </p:sp>
      <p:pic>
        <p:nvPicPr>
          <p:cNvPr id="10060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Распространённые ошибки</a:t>
            </a:r>
          </a:p>
        </p:txBody>
      </p:sp>
    </p:spTree>
    <p:extLst>
      <p:ext uri="{BB962C8B-B14F-4D97-AF65-F5344CB8AC3E}">
        <p14:creationId xmlns:p14="http://schemas.microsoft.com/office/powerpoint/2010/main" val="1391192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4">
            <a:extLst>
              <a:ext uri="{FF2B5EF4-FFF2-40B4-BE49-F238E27FC236}">
                <a16:creationId xmlns:a16="http://schemas.microsoft.com/office/drawing/2014/main" id="{1A13E0E1-362B-49EA-9C4F-CA0B2FC869FD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Информация по выгрузке в ФРМО/ФРМР</a:t>
            </a:r>
          </a:p>
        </p:txBody>
      </p:sp>
      <p:sp>
        <p:nvSpPr>
          <p:cNvPr id="10001" name="Rounded Rectangle 5">
            <a:extLst>
              <a:ext uri="{FF2B5EF4-FFF2-40B4-BE49-F238E27FC236}">
                <a16:creationId xmlns:a16="http://schemas.microsoft.com/office/drawing/2014/main" id="{7D04A676-DA51-4CB8-B4D8-66745D398E25}"/>
              </a:ext>
            </a:extLst>
          </p:cNvPr>
          <p:cNvSpPr>
            <a:spLocks noGrp="1"/>
          </p:cNvSpPr>
          <p:nvPr/>
        </p:nvSpPr>
        <p:spPr>
          <a:xfrm>
            <a:off x="676275" y="2017174"/>
            <a:ext cx="10715625" cy="963557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Раздел "Интеграция с ФРМО/ФРМР"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Подробная информация: https://info.parusyug.ru:8443/pages/viewpage.action?pageId=230260743</a:t>
            </a:r>
          </a:p>
        </p:txBody>
      </p:sp>
      <p:sp>
        <p:nvSpPr>
          <p:cNvPr id="10002" name="Oval 6">
            <a:extLst>
              <a:ext uri="{FF2B5EF4-FFF2-40B4-BE49-F238E27FC236}">
                <a16:creationId xmlns:a16="http://schemas.microsoft.com/office/drawing/2014/main" id="{BCEF2FB5-2833-4CE4-959B-FCC58950772E}"/>
              </a:ext>
            </a:extLst>
          </p:cNvPr>
          <p:cNvSpPr>
            <a:spLocks noGrp="1"/>
          </p:cNvSpPr>
          <p:nvPr/>
        </p:nvSpPr>
        <p:spPr>
          <a:xfrm>
            <a:off x="676275" y="3199721"/>
            <a:ext cx="306586" cy="3065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1</a:t>
            </a:r>
          </a:p>
        </p:txBody>
      </p:sp>
      <p:sp>
        <p:nvSpPr>
          <p:cNvPr id="10003" name="TextBox 7">
            <a:extLst>
              <a:ext uri="{FF2B5EF4-FFF2-40B4-BE49-F238E27FC236}">
                <a16:creationId xmlns:a16="http://schemas.microsoft.com/office/drawing/2014/main" id="{91845254-72D9-4EB7-A746-C582F22990D9}"/>
              </a:ext>
            </a:extLst>
          </p:cNvPr>
          <p:cNvSpPr>
            <a:spLocks noGrp="1"/>
          </p:cNvSpPr>
          <p:nvPr/>
        </p:nvSpPr>
        <p:spPr>
          <a:xfrm>
            <a:off x="1114255" y="3217240"/>
            <a:ext cx="9927261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Презентационные материалы</a:t>
            </a:r>
          </a:p>
        </p:txBody>
      </p:sp>
      <p:sp>
        <p:nvSpPr>
          <p:cNvPr id="10004" name="Oval 8">
            <a:extLst>
              <a:ext uri="{FF2B5EF4-FFF2-40B4-BE49-F238E27FC236}">
                <a16:creationId xmlns:a16="http://schemas.microsoft.com/office/drawing/2014/main" id="{3EBC3B10-C0C4-4E2A-A42D-2DAA18D6F17F}"/>
              </a:ext>
            </a:extLst>
          </p:cNvPr>
          <p:cNvSpPr>
            <a:spLocks noGrp="1"/>
          </p:cNvSpPr>
          <p:nvPr/>
        </p:nvSpPr>
        <p:spPr>
          <a:xfrm>
            <a:off x="676275" y="3637701"/>
            <a:ext cx="306586" cy="3065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2</a:t>
            </a:r>
          </a:p>
        </p:txBody>
      </p:sp>
      <p:sp>
        <p:nvSpPr>
          <p:cNvPr id="10005" name="TextBox 9">
            <a:extLst>
              <a:ext uri="{FF2B5EF4-FFF2-40B4-BE49-F238E27FC236}">
                <a16:creationId xmlns:a16="http://schemas.microsoft.com/office/drawing/2014/main" id="{3B73DC9E-E5C6-4BE7-AB8D-FD115834F514}"/>
              </a:ext>
            </a:extLst>
          </p:cNvPr>
          <p:cNvSpPr>
            <a:spLocks noGrp="1"/>
          </p:cNvSpPr>
          <p:nvPr/>
        </p:nvSpPr>
        <p:spPr>
          <a:xfrm>
            <a:off x="1114255" y="3655221"/>
            <a:ext cx="9927261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Алгоритм устранения расхождений</a:t>
            </a:r>
          </a:p>
        </p:txBody>
      </p:sp>
      <p:sp>
        <p:nvSpPr>
          <p:cNvPr id="10006" name="Oval 10">
            <a:extLst>
              <a:ext uri="{FF2B5EF4-FFF2-40B4-BE49-F238E27FC236}">
                <a16:creationId xmlns:a16="http://schemas.microsoft.com/office/drawing/2014/main" id="{DABA2780-263F-41DA-8D06-DD5B55EC8751}"/>
              </a:ext>
            </a:extLst>
          </p:cNvPr>
          <p:cNvSpPr>
            <a:spLocks noGrp="1"/>
          </p:cNvSpPr>
          <p:nvPr/>
        </p:nvSpPr>
        <p:spPr>
          <a:xfrm>
            <a:off x="676275" y="4075682"/>
            <a:ext cx="306586" cy="3065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3</a:t>
            </a:r>
          </a:p>
        </p:txBody>
      </p:sp>
      <p:sp>
        <p:nvSpPr>
          <p:cNvPr id="10007" name="TextBox 11">
            <a:extLst>
              <a:ext uri="{FF2B5EF4-FFF2-40B4-BE49-F238E27FC236}">
                <a16:creationId xmlns:a16="http://schemas.microsoft.com/office/drawing/2014/main" id="{C5AE258F-BF5E-46BA-9B16-9CE914BDF965}"/>
              </a:ext>
            </a:extLst>
          </p:cNvPr>
          <p:cNvSpPr>
            <a:spLocks noGrp="1"/>
          </p:cNvSpPr>
          <p:nvPr/>
        </p:nvSpPr>
        <p:spPr>
          <a:xfrm>
            <a:off x="1114255" y="4093200"/>
            <a:ext cx="9927261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Информация по работе с должностью "иные профессии"</a:t>
            </a:r>
          </a:p>
        </p:txBody>
      </p:sp>
      <p:sp>
        <p:nvSpPr>
          <p:cNvPr id="10008" name="Oval 12">
            <a:extLst>
              <a:ext uri="{FF2B5EF4-FFF2-40B4-BE49-F238E27FC236}">
                <a16:creationId xmlns:a16="http://schemas.microsoft.com/office/drawing/2014/main" id="{C6787579-BC23-4AB5-9562-DEF593F03800}"/>
              </a:ext>
            </a:extLst>
          </p:cNvPr>
          <p:cNvSpPr>
            <a:spLocks noGrp="1"/>
          </p:cNvSpPr>
          <p:nvPr/>
        </p:nvSpPr>
        <p:spPr>
          <a:xfrm>
            <a:off x="676275" y="4513662"/>
            <a:ext cx="306586" cy="3065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4</a:t>
            </a:r>
          </a:p>
        </p:txBody>
      </p:sp>
      <p:sp>
        <p:nvSpPr>
          <p:cNvPr id="10009" name="TextBox 13">
            <a:extLst>
              <a:ext uri="{FF2B5EF4-FFF2-40B4-BE49-F238E27FC236}">
                <a16:creationId xmlns:a16="http://schemas.microsoft.com/office/drawing/2014/main" id="{0E337130-6DA5-4463-9CBD-D16663EA24AE}"/>
              </a:ext>
            </a:extLst>
          </p:cNvPr>
          <p:cNvSpPr>
            <a:spLocks noGrp="1"/>
          </p:cNvSpPr>
          <p:nvPr/>
        </p:nvSpPr>
        <p:spPr>
          <a:xfrm>
            <a:off x="1114255" y="4531180"/>
            <a:ext cx="9927261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Информация по устранению расхождений по штатным расписаниям</a:t>
            </a:r>
          </a:p>
        </p:txBody>
      </p:sp>
      <p:sp>
        <p:nvSpPr>
          <p:cNvPr id="10010" name="Oval 14">
            <a:extLst>
              <a:ext uri="{FF2B5EF4-FFF2-40B4-BE49-F238E27FC236}">
                <a16:creationId xmlns:a16="http://schemas.microsoft.com/office/drawing/2014/main" id="{89FA8DB8-D6A0-40F6-B756-733A22B25F2B}"/>
              </a:ext>
            </a:extLst>
          </p:cNvPr>
          <p:cNvSpPr>
            <a:spLocks noGrp="1"/>
          </p:cNvSpPr>
          <p:nvPr/>
        </p:nvSpPr>
        <p:spPr>
          <a:xfrm>
            <a:off x="676275" y="4951642"/>
            <a:ext cx="306586" cy="3065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FFFFFF"/>
                </a:solidFill>
                <a:latin typeface="Raleway Medium"/>
                <a:ea typeface="Raleway Medium"/>
                <a:cs typeface="Raleway Medium"/>
              </a:rPr>
              <a:t>5</a:t>
            </a:r>
          </a:p>
        </p:txBody>
      </p:sp>
      <p:sp>
        <p:nvSpPr>
          <p:cNvPr id="10011" name="TextBox 15">
            <a:extLst>
              <a:ext uri="{FF2B5EF4-FFF2-40B4-BE49-F238E27FC236}">
                <a16:creationId xmlns:a16="http://schemas.microsoft.com/office/drawing/2014/main" id="{4EBC96EF-E8B6-40FE-963B-000E8724AF4B}"/>
              </a:ext>
            </a:extLst>
          </p:cNvPr>
          <p:cNvSpPr>
            <a:spLocks noGrp="1"/>
          </p:cNvSpPr>
          <p:nvPr/>
        </p:nvSpPr>
        <p:spPr>
          <a:xfrm>
            <a:off x="1114255" y="4969161"/>
            <a:ext cx="9927261" cy="306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Информация по устранению расхождений по подразделениям</a:t>
            </a:r>
          </a:p>
        </p:txBody>
      </p:sp>
      <p:pic>
        <p:nvPicPr>
          <p:cNvPr id="1002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Информационный портал</a:t>
            </a:r>
          </a:p>
        </p:txBody>
      </p:sp>
    </p:spTree>
    <p:extLst>
      <p:ext uri="{BB962C8B-B14F-4D97-AF65-F5344CB8AC3E}">
        <p14:creationId xmlns:p14="http://schemas.microsoft.com/office/powerpoint/2010/main" val="868142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4">
            <a:extLst>
              <a:ext uri="{FF2B5EF4-FFF2-40B4-BE49-F238E27FC236}">
                <a16:creationId xmlns:a16="http://schemas.microsoft.com/office/drawing/2014/main" id="{E91D711E-01EA-4642-B723-606ABF62F104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5248317" cy="2627882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Системные ошибки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Не работает смена статусов, некорректное формирование отчётов, блокировка выгрузки и т. д. - служба технической поддержки "Парус-Консультант", горячая линия 8 (861) 217-70-07, доб. 130.</a:t>
            </a:r>
          </a:p>
        </p:txBody>
      </p:sp>
      <p:sp>
        <p:nvSpPr>
          <p:cNvPr id="10001" name="Rounded Rectangle 5">
            <a:extLst>
              <a:ext uri="{FF2B5EF4-FFF2-40B4-BE49-F238E27FC236}">
                <a16:creationId xmlns:a16="http://schemas.microsoft.com/office/drawing/2014/main" id="{E0713E35-8355-4CB9-A637-1A56BDD2F84C}"/>
              </a:ext>
            </a:extLst>
          </p:cNvPr>
          <p:cNvSpPr>
            <a:spLocks noGrp="1"/>
          </p:cNvSpPr>
          <p:nvPr/>
        </p:nvSpPr>
        <p:spPr>
          <a:xfrm>
            <a:off x="6143582" y="1447800"/>
            <a:ext cx="5248317" cy="2627882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Вопросы по методологии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02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Как корректно устранить расхождения, что нужно/не нужно выгружать в ЕГИСЗ, можно ли выгружать данные с расхождениями - ГБУЗ МИАЦ.</a:t>
            </a:r>
          </a:p>
        </p:txBody>
      </p:sp>
      <p:sp>
        <p:nvSpPr>
          <p:cNvPr id="10002" name="TextBox 6">
            <a:extLst>
              <a:ext uri="{FF2B5EF4-FFF2-40B4-BE49-F238E27FC236}">
                <a16:creationId xmlns:a16="http://schemas.microsoft.com/office/drawing/2014/main" id="{69D57DE1-DFE6-49FF-9276-B56BED1A2485}"/>
              </a:ext>
            </a:extLst>
          </p:cNvPr>
          <p:cNvSpPr>
            <a:spLocks noGrp="1"/>
          </p:cNvSpPr>
          <p:nvPr/>
        </p:nvSpPr>
        <p:spPr>
          <a:xfrm>
            <a:off x="676275" y="4338470"/>
            <a:ext cx="10715625" cy="2288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93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При сложностях в корректировке данных в ФРМО/ФРМР - СТП ЕГИСЗ: egisz@stp-egisz.ru</a:t>
            </a:r>
          </a:p>
        </p:txBody>
      </p:sp>
      <p:pic>
        <p:nvPicPr>
          <p:cNvPr id="10007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Куда обращаться</a:t>
            </a:r>
          </a:p>
        </p:txBody>
      </p:sp>
    </p:spTree>
    <p:extLst>
      <p:ext uri="{BB962C8B-B14F-4D97-AF65-F5344CB8AC3E}">
        <p14:creationId xmlns:p14="http://schemas.microsoft.com/office/powerpoint/2010/main" val="1650580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5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700" y="277523"/>
            <a:ext cx="860196" cy="1082791"/>
          </a:xfrm>
          <a:prstGeom prst="rect">
            <a:avLst/>
          </a:prstGeom>
        </p:spPr>
      </p:pic>
      <p:pic>
        <p:nvPicPr>
          <p:cNvPr id="10006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424" y="5958762"/>
            <a:ext cx="285152" cy="285152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000" name="TextBox 3">
            <a:extLst>
              <a:ext uri="{FF2B5EF4-FFF2-40B4-BE49-F238E27FC236}">
                <a16:creationId xmlns:a16="http://schemas.microsoft.com/office/drawing/2014/main" id="{DF8C33C3-0F4E-4E83-8C3E-86BA0797D8F2}"/>
              </a:ext>
            </a:extLst>
          </p:cNvPr>
          <p:cNvSpPr>
            <a:spLocks noGrp="1"/>
          </p:cNvSpPr>
          <p:nvPr/>
        </p:nvSpPr>
        <p:spPr>
          <a:xfrm>
            <a:off x="1304205" y="903738"/>
            <a:ext cx="4828032" cy="3218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00" b="1" i="0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ЮЖНЫЙ ПАРУС · ЦИТ</a:t>
            </a:r>
          </a:p>
        </p:txBody>
      </p:sp>
      <p:sp>
        <p:nvSpPr>
          <p:cNvPr id="10001" name="TextBox 4">
            <a:extLst>
              <a:ext uri="{FF2B5EF4-FFF2-40B4-BE49-F238E27FC236}">
                <a16:creationId xmlns:a16="http://schemas.microsoft.com/office/drawing/2014/main" id="{7EED4738-0FD7-4585-9990-0BF95F48D6AA}"/>
              </a:ext>
            </a:extLst>
          </p:cNvPr>
          <p:cNvSpPr>
            <a:spLocks noGrp="1"/>
          </p:cNvSpPr>
          <p:nvPr/>
        </p:nvSpPr>
        <p:spPr>
          <a:xfrm>
            <a:off x="1304205" y="2352147"/>
            <a:ext cx="6437376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3000" b="1" i="0">
                <a:solidFill>
                  <a:srgbClr val="00B0F0"/>
                </a:solidFill>
                <a:latin typeface="Raleway Light"/>
                <a:ea typeface="Raleway Light"/>
                <a:cs typeface="Raleway Light"/>
              </a:rPr>
              <a:t>Спасибо за внимание!</a:t>
            </a:r>
          </a:p>
        </p:txBody>
      </p:sp>
      <p:sp>
        <p:nvSpPr>
          <p:cNvPr id="10002" name="TextBox 5">
            <a:extLst>
              <a:ext uri="{FF2B5EF4-FFF2-40B4-BE49-F238E27FC236}">
                <a16:creationId xmlns:a16="http://schemas.microsoft.com/office/drawing/2014/main" id="{7E2CCEF7-6789-4B46-96FA-66D492962EB7}"/>
              </a:ext>
            </a:extLst>
          </p:cNvPr>
          <p:cNvSpPr>
            <a:spLocks noGrp="1"/>
          </p:cNvSpPr>
          <p:nvPr/>
        </p:nvSpPr>
        <p:spPr>
          <a:xfrm>
            <a:off x="1304205" y="3478688"/>
            <a:ext cx="6437376" cy="12070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ООО ЦИТ "Южный Парус"</a:t>
            </a:r>
          </a:p>
          <a:p>
            <a:pPr algn="l">
              <a:lnSpc>
                <a:spcPct val="14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350000, г. Краснодар, ул. Рашпилевская, д. 55, оф. 40</a:t>
            </a:r>
          </a:p>
          <a:p>
            <a:pPr algn="l">
              <a:lnSpc>
                <a:spcPct val="14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8 (861) 217-70-07</a:t>
            </a:r>
          </a:p>
          <a:p>
            <a:pPr algn="l">
              <a:lnSpc>
                <a:spcPct val="14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32" b="0" i="0">
                <a:solidFill>
                  <a:srgbClr val="00B0F0"/>
                </a:solidFill>
                <a:latin typeface="Raleway"/>
                <a:ea typeface="Raleway"/>
                <a:cs typeface="Raleway"/>
              </a:rPr>
              <a:t>www.parusyug.ru</a:t>
            </a:r>
          </a:p>
        </p:txBody>
      </p:sp>
    </p:spTree>
    <p:extLst>
      <p:ext uri="{BB962C8B-B14F-4D97-AF65-F5344CB8AC3E}">
        <p14:creationId xmlns:p14="http://schemas.microsoft.com/office/powerpoint/2010/main" val="412863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3E0310B1-6F77-4511-A4B0-90EB4070AB97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245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Организации в статусе "Выгрузка настроена" (ФРМО), у которых выгрузка сотрудников в ФРМР составляет 100%.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121DED64-76D1-41C1-BF92-259CAAA089B9}"/>
              </a:ext>
            </a:extLst>
          </p:cNvPr>
          <p:cNvSpPr>
            <a:spLocks noGrp="1"/>
          </p:cNvSpPr>
          <p:nvPr/>
        </p:nvSpPr>
        <p:spPr>
          <a:xfrm>
            <a:off x="676275" y="1973376"/>
            <a:ext cx="5248317" cy="963557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9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организаций со 100% выгрузкой сотрудников</a:t>
            </a:r>
          </a:p>
        </p:txBody>
      </p:sp>
      <p:sp>
        <p:nvSpPr>
          <p:cNvPr id="10002" name="Rounded Rectangle 7">
            <a:extLst>
              <a:ext uri="{FF2B5EF4-FFF2-40B4-BE49-F238E27FC236}">
                <a16:creationId xmlns:a16="http://schemas.microsoft.com/office/drawing/2014/main" id="{183E1F26-C8C1-40AE-97B7-F16703905726}"/>
              </a:ext>
            </a:extLst>
          </p:cNvPr>
          <p:cNvSpPr>
            <a:spLocks noGrp="1"/>
          </p:cNvSpPr>
          <p:nvPr/>
        </p:nvSpPr>
        <p:spPr>
          <a:xfrm>
            <a:off x="6143582" y="1973376"/>
            <a:ext cx="5248317" cy="963557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874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100%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целевой показатель выгрузки ФРМР для всех организаций</a:t>
            </a:r>
          </a:p>
        </p:txBody>
      </p:sp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3475B007-7A76-4A11-9667-8D0D632BDA1A}"/>
              </a:ext>
            </a:extLst>
          </p:cNvPr>
          <p:cNvSpPr>
            <a:spLocks noGrp="1"/>
          </p:cNvSpPr>
          <p:nvPr/>
        </p:nvSpPr>
        <p:spPr>
          <a:xfrm>
            <a:off x="676275" y="3243519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80D919B9-7C0D-40E4-9B96-7CE860778149}"/>
              </a:ext>
            </a:extLst>
          </p:cNvPr>
          <p:cNvSpPr>
            <a:spLocks noGrp="1"/>
          </p:cNvSpPr>
          <p:nvPr/>
        </p:nvSpPr>
        <p:spPr>
          <a:xfrm>
            <a:off x="807669" y="3331115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0707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"ДГКБ Г. КРАСНОДАРА" МЗ КК</a:t>
            </a:r>
          </a:p>
        </p:txBody>
      </p:sp>
      <p:sp>
        <p:nvSpPr>
          <p:cNvPr id="10005" name="Rounded Rectangle 10">
            <a:extLst>
              <a:ext uri="{FF2B5EF4-FFF2-40B4-BE49-F238E27FC236}">
                <a16:creationId xmlns:a16="http://schemas.microsoft.com/office/drawing/2014/main" id="{1522C95A-C3DF-4D35-84CE-49026B3483E8}"/>
              </a:ext>
            </a:extLst>
          </p:cNvPr>
          <p:cNvSpPr>
            <a:spLocks noGrp="1"/>
          </p:cNvSpPr>
          <p:nvPr/>
        </p:nvSpPr>
        <p:spPr>
          <a:xfrm>
            <a:off x="4321146" y="3243519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6" name="TextBox 11">
            <a:extLst>
              <a:ext uri="{FF2B5EF4-FFF2-40B4-BE49-F238E27FC236}">
                <a16:creationId xmlns:a16="http://schemas.microsoft.com/office/drawing/2014/main" id="{995473E4-2582-419D-8CD2-94D67C8BE7A1}"/>
              </a:ext>
            </a:extLst>
          </p:cNvPr>
          <p:cNvSpPr>
            <a:spLocks noGrp="1"/>
          </p:cNvSpPr>
          <p:nvPr/>
        </p:nvSpPr>
        <p:spPr>
          <a:xfrm>
            <a:off x="4452540" y="3331115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0724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"ГП № 10 Г. КРАСНОДАРА" МЗ КК</a:t>
            </a:r>
          </a:p>
        </p:txBody>
      </p:sp>
      <p:sp>
        <p:nvSpPr>
          <p:cNvPr id="10007" name="Rounded Rectangle 12">
            <a:extLst>
              <a:ext uri="{FF2B5EF4-FFF2-40B4-BE49-F238E27FC236}">
                <a16:creationId xmlns:a16="http://schemas.microsoft.com/office/drawing/2014/main" id="{93AE48E7-4772-4C27-A7A2-907975D6AF1B}"/>
              </a:ext>
            </a:extLst>
          </p:cNvPr>
          <p:cNvSpPr>
            <a:spLocks noGrp="1"/>
          </p:cNvSpPr>
          <p:nvPr/>
        </p:nvSpPr>
        <p:spPr>
          <a:xfrm>
            <a:off x="7966018" y="3243519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8" name="TextBox 13">
            <a:extLst>
              <a:ext uri="{FF2B5EF4-FFF2-40B4-BE49-F238E27FC236}">
                <a16:creationId xmlns:a16="http://schemas.microsoft.com/office/drawing/2014/main" id="{AE5383A6-234B-4201-997A-9AE51EAED034}"/>
              </a:ext>
            </a:extLst>
          </p:cNvPr>
          <p:cNvSpPr>
            <a:spLocks noGrp="1"/>
          </p:cNvSpPr>
          <p:nvPr/>
        </p:nvSpPr>
        <p:spPr>
          <a:xfrm>
            <a:off x="8097412" y="3331115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0743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"ДГП № 1 Г. КРАСНОДАРА"</a:t>
            </a:r>
          </a:p>
        </p:txBody>
      </p:sp>
      <p:sp>
        <p:nvSpPr>
          <p:cNvPr id="10009" name="Rounded Rectangle 14">
            <a:extLst>
              <a:ext uri="{FF2B5EF4-FFF2-40B4-BE49-F238E27FC236}">
                <a16:creationId xmlns:a16="http://schemas.microsoft.com/office/drawing/2014/main" id="{916E509B-8C87-49EA-B4AE-F94D27D91B5A}"/>
              </a:ext>
            </a:extLst>
          </p:cNvPr>
          <p:cNvSpPr>
            <a:spLocks noGrp="1"/>
          </p:cNvSpPr>
          <p:nvPr/>
        </p:nvSpPr>
        <p:spPr>
          <a:xfrm>
            <a:off x="676275" y="4207076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0" name="TextBox 15">
            <a:extLst>
              <a:ext uri="{FF2B5EF4-FFF2-40B4-BE49-F238E27FC236}">
                <a16:creationId xmlns:a16="http://schemas.microsoft.com/office/drawing/2014/main" id="{270E22BE-63F7-42C8-AAA7-DF4F1E8BE3BF}"/>
              </a:ext>
            </a:extLst>
          </p:cNvPr>
          <p:cNvSpPr>
            <a:spLocks noGrp="1"/>
          </p:cNvSpPr>
          <p:nvPr/>
        </p:nvSpPr>
        <p:spPr>
          <a:xfrm>
            <a:off x="807669" y="4294672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1320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"ГП № 2 Г.СОЧИ" МЗ КК</a:t>
            </a:r>
          </a:p>
        </p:txBody>
      </p:sp>
      <p:sp>
        <p:nvSpPr>
          <p:cNvPr id="10011" name="Rounded Rectangle 16">
            <a:extLst>
              <a:ext uri="{FF2B5EF4-FFF2-40B4-BE49-F238E27FC236}">
                <a16:creationId xmlns:a16="http://schemas.microsoft.com/office/drawing/2014/main" id="{895D0BB2-8599-4221-AA04-B94434ED6B77}"/>
              </a:ext>
            </a:extLst>
          </p:cNvPr>
          <p:cNvSpPr>
            <a:spLocks noGrp="1"/>
          </p:cNvSpPr>
          <p:nvPr/>
        </p:nvSpPr>
        <p:spPr>
          <a:xfrm>
            <a:off x="4321146" y="4207076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2" name="TextBox 17">
            <a:extLst>
              <a:ext uri="{FF2B5EF4-FFF2-40B4-BE49-F238E27FC236}">
                <a16:creationId xmlns:a16="http://schemas.microsoft.com/office/drawing/2014/main" id="{E805D601-2D97-49B2-9862-4CF9D1348DD2}"/>
              </a:ext>
            </a:extLst>
          </p:cNvPr>
          <p:cNvSpPr>
            <a:spLocks noGrp="1"/>
          </p:cNvSpPr>
          <p:nvPr/>
        </p:nvSpPr>
        <p:spPr>
          <a:xfrm>
            <a:off x="4452540" y="4294672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1328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"СП № 2 Г. СОЧИ" МЗ КК</a:t>
            </a:r>
          </a:p>
        </p:txBody>
      </p:sp>
      <p:sp>
        <p:nvSpPr>
          <p:cNvPr id="10013" name="Rounded Rectangle 18">
            <a:extLst>
              <a:ext uri="{FF2B5EF4-FFF2-40B4-BE49-F238E27FC236}">
                <a16:creationId xmlns:a16="http://schemas.microsoft.com/office/drawing/2014/main" id="{92DF27BA-8BD5-4ED5-9CB4-61A1255693DA}"/>
              </a:ext>
            </a:extLst>
          </p:cNvPr>
          <p:cNvSpPr>
            <a:spLocks noGrp="1"/>
          </p:cNvSpPr>
          <p:nvPr/>
        </p:nvSpPr>
        <p:spPr>
          <a:xfrm>
            <a:off x="7966018" y="4207076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4" name="TextBox 19">
            <a:extLst>
              <a:ext uri="{FF2B5EF4-FFF2-40B4-BE49-F238E27FC236}">
                <a16:creationId xmlns:a16="http://schemas.microsoft.com/office/drawing/2014/main" id="{8D78C01D-51B3-4BB3-A6AC-0390564F35C3}"/>
              </a:ext>
            </a:extLst>
          </p:cNvPr>
          <p:cNvSpPr>
            <a:spLocks noGrp="1"/>
          </p:cNvSpPr>
          <p:nvPr/>
        </p:nvSpPr>
        <p:spPr>
          <a:xfrm>
            <a:off x="8097412" y="4294672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6210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ЕКВД</a:t>
            </a:r>
          </a:p>
        </p:txBody>
      </p:sp>
      <p:sp>
        <p:nvSpPr>
          <p:cNvPr id="10015" name="Rounded Rectangle 20">
            <a:extLst>
              <a:ext uri="{FF2B5EF4-FFF2-40B4-BE49-F238E27FC236}">
                <a16:creationId xmlns:a16="http://schemas.microsoft.com/office/drawing/2014/main" id="{221E7E28-3F31-4D95-87F3-8CAF919ABB7A}"/>
              </a:ext>
            </a:extLst>
          </p:cNvPr>
          <p:cNvSpPr>
            <a:spLocks noGrp="1"/>
          </p:cNvSpPr>
          <p:nvPr/>
        </p:nvSpPr>
        <p:spPr>
          <a:xfrm>
            <a:off x="676275" y="5170632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6" name="TextBox 21">
            <a:extLst>
              <a:ext uri="{FF2B5EF4-FFF2-40B4-BE49-F238E27FC236}">
                <a16:creationId xmlns:a16="http://schemas.microsoft.com/office/drawing/2014/main" id="{57DAE3B7-7DF2-44FD-8E90-A3D4E80EE79B}"/>
              </a:ext>
            </a:extLst>
          </p:cNvPr>
          <p:cNvSpPr>
            <a:spLocks noGrp="1"/>
          </p:cNvSpPr>
          <p:nvPr/>
        </p:nvSpPr>
        <p:spPr>
          <a:xfrm>
            <a:off x="807669" y="5258228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6220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ИБ № 3</a:t>
            </a:r>
          </a:p>
        </p:txBody>
      </p:sp>
      <p:sp>
        <p:nvSpPr>
          <p:cNvPr id="10017" name="Rounded Rectangle 22">
            <a:extLst>
              <a:ext uri="{FF2B5EF4-FFF2-40B4-BE49-F238E27FC236}">
                <a16:creationId xmlns:a16="http://schemas.microsoft.com/office/drawing/2014/main" id="{AA0FDD7F-E2E5-4038-97D0-B8682A3CE817}"/>
              </a:ext>
            </a:extLst>
          </p:cNvPr>
          <p:cNvSpPr>
            <a:spLocks noGrp="1"/>
          </p:cNvSpPr>
          <p:nvPr/>
        </p:nvSpPr>
        <p:spPr>
          <a:xfrm>
            <a:off x="4321146" y="5170632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18" name="TextBox 23">
            <a:extLst>
              <a:ext uri="{FF2B5EF4-FFF2-40B4-BE49-F238E27FC236}">
                <a16:creationId xmlns:a16="http://schemas.microsoft.com/office/drawing/2014/main" id="{9AB3DE7B-FC7B-46B2-A37A-99E2521714CA}"/>
              </a:ext>
            </a:extLst>
          </p:cNvPr>
          <p:cNvSpPr>
            <a:spLocks noGrp="1"/>
          </p:cNvSpPr>
          <p:nvPr/>
        </p:nvSpPr>
        <p:spPr>
          <a:xfrm>
            <a:off x="4452540" y="5258228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6228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ДЛРЦ</a:t>
            </a:r>
          </a:p>
        </p:txBody>
      </p:sp>
      <p:sp>
        <p:nvSpPr>
          <p:cNvPr id="10019" name="Rounded Rectangle 24">
            <a:extLst>
              <a:ext uri="{FF2B5EF4-FFF2-40B4-BE49-F238E27FC236}">
                <a16:creationId xmlns:a16="http://schemas.microsoft.com/office/drawing/2014/main" id="{55BF623C-AFFD-4251-97D5-7E2B7ABE0786}"/>
              </a:ext>
            </a:extLst>
          </p:cNvPr>
          <p:cNvSpPr>
            <a:spLocks noGrp="1"/>
          </p:cNvSpPr>
          <p:nvPr/>
        </p:nvSpPr>
        <p:spPr>
          <a:xfrm>
            <a:off x="7966018" y="5170632"/>
            <a:ext cx="3425881" cy="744566"/>
          </a:xfrm>
          <a:prstGeom prst="roundRect">
            <a:avLst>
              <a:gd name="adj" fmla="val 6000"/>
            </a:avLst>
          </a:prstGeom>
          <a:solidFill>
            <a:srgbClr val="E2F0D9"/>
          </a:solidFill>
          <a:ln w="9525">
            <a:solidFill>
              <a:srgbClr val="A9D1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20" name="TextBox 25">
            <a:extLst>
              <a:ext uri="{FF2B5EF4-FFF2-40B4-BE49-F238E27FC236}">
                <a16:creationId xmlns:a16="http://schemas.microsoft.com/office/drawing/2014/main" id="{D6596009-24B5-43CD-B5C5-A20127DCDB00}"/>
              </a:ext>
            </a:extLst>
          </p:cNvPr>
          <p:cNvSpPr>
            <a:spLocks noGrp="1"/>
          </p:cNvSpPr>
          <p:nvPr/>
        </p:nvSpPr>
        <p:spPr>
          <a:xfrm>
            <a:off x="8097412" y="5258228"/>
            <a:ext cx="3163093" cy="569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 i="0">
                <a:solidFill>
                  <a:srgbClr val="70AD47"/>
                </a:solidFill>
                <a:latin typeface="Raleway Medium"/>
                <a:ea typeface="Raleway Medium"/>
                <a:cs typeface="Raleway Medium"/>
              </a:rPr>
              <a:t>6231</a:t>
            </a:r>
          </a:p>
          <a:p>
            <a:pPr>
              <a:buNone/>
              <a:defRPr>
                <a:latin typeface="Raleway"/>
                <a:ea typeface="Raleway"/>
                <a:cs typeface="Raleway"/>
              </a:defRPr>
            </a:pPr>
            <a:r>
              <a:rPr sz="1006" b="0" i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ГБУЗ ОД № 2</a:t>
            </a:r>
          </a:p>
        </p:txBody>
      </p:sp>
      <p:pic>
        <p:nvPicPr>
          <p:cNvPr id="10043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7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Организации со 100% выгрузкой сотрудников</a:t>
            </a:r>
          </a:p>
        </p:txBody>
      </p:sp>
    </p:spTree>
    <p:extLst>
      <p:ext uri="{BB962C8B-B14F-4D97-AF65-F5344CB8AC3E}">
        <p14:creationId xmlns:p14="http://schemas.microsoft.com/office/powerpoint/2010/main" val="268763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A55FFE89-DF2D-4172-80CB-4E3816E01010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9765429" cy="20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35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Согласование выгрузки в ФРМО - не разовое действие. Даже после успешной настройки статус может измениться, и выгрузка остановится.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885AB11A-9821-45B7-8B39-80C7235ADB08}"/>
              </a:ext>
            </a:extLst>
          </p:cNvPr>
          <p:cNvSpPr>
            <a:spLocks noGrp="1"/>
          </p:cNvSpPr>
          <p:nvPr/>
        </p:nvSpPr>
        <p:spPr>
          <a:xfrm>
            <a:off x="676275" y="2006600"/>
            <a:ext cx="3122095" cy="103777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6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98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организаций настроены успешно (согласованы на выгрузку)</a:t>
            </a:r>
          </a:p>
        </p:txBody>
      </p:sp>
      <p:sp>
        <p:nvSpPr>
          <p:cNvPr id="10002" name="Rounded Rectangle 7">
            <a:extLst>
              <a:ext uri="{FF2B5EF4-FFF2-40B4-BE49-F238E27FC236}">
                <a16:creationId xmlns:a16="http://schemas.microsoft.com/office/drawing/2014/main" id="{30C91BA9-B2DC-455A-BDB0-1E2B104240BA}"/>
              </a:ext>
            </a:extLst>
          </p:cNvPr>
          <p:cNvSpPr>
            <a:spLocks noGrp="1"/>
          </p:cNvSpPr>
          <p:nvPr/>
        </p:nvSpPr>
        <p:spPr>
          <a:xfrm>
            <a:off x="3997942" y="2006600"/>
            <a:ext cx="3122095" cy="103777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6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76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сейчас не в статусе "Выгрузка настроена"</a:t>
            </a:r>
          </a:p>
        </p:txBody>
      </p:sp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95D7F7CE-97CB-41A2-9F52-5C0B10318603}"/>
              </a:ext>
            </a:extLst>
          </p:cNvPr>
          <p:cNvSpPr>
            <a:spLocks noGrp="1"/>
          </p:cNvSpPr>
          <p:nvPr/>
        </p:nvSpPr>
        <p:spPr>
          <a:xfrm>
            <a:off x="7319608" y="2006600"/>
            <a:ext cx="3122095" cy="1037771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61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74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требуют внимания прямо сейчас </a:t>
            </a:r>
            <a:r>
              <a:t/>
            </a:r>
            <a:br/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(см. следующие 2 слайда)</a:t>
            </a:r>
          </a:p>
        </p:txBody>
      </p:sp>
      <p:sp>
        <p:nvSpPr>
          <p:cNvPr id="10004" name="Rounded Rectangle 9">
            <a:extLst>
              <a:ext uri="{FF2B5EF4-FFF2-40B4-BE49-F238E27FC236}">
                <a16:creationId xmlns:a16="http://schemas.microsoft.com/office/drawing/2014/main" id="{F8ACAA70-EB74-4450-B7A0-6B9918AA399C}"/>
              </a:ext>
            </a:extLst>
          </p:cNvPr>
          <p:cNvSpPr>
            <a:spLocks noGrp="1"/>
          </p:cNvSpPr>
          <p:nvPr/>
        </p:nvSpPr>
        <p:spPr>
          <a:xfrm>
            <a:off x="676275" y="3283857"/>
            <a:ext cx="4782928" cy="231502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7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Что это значит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98 организаций хоть раз успешно прошли согласование выгрузки в ФРМО. Но только 22 из них сейчас реально в статусе "Выгрузка настроена" - у остальных 76 появились новые проблемы уже после согласования.</a:t>
            </a:r>
          </a:p>
        </p:txBody>
      </p:sp>
      <p:sp>
        <p:nvSpPr>
          <p:cNvPr id="10005" name="Rounded Rectangle 10">
            <a:extLst>
              <a:ext uri="{FF2B5EF4-FFF2-40B4-BE49-F238E27FC236}">
                <a16:creationId xmlns:a16="http://schemas.microsoft.com/office/drawing/2014/main" id="{4FA1399E-5088-4339-9765-57E1AB5629C8}"/>
              </a:ext>
            </a:extLst>
          </p:cNvPr>
          <p:cNvSpPr>
            <a:spLocks noGrp="1"/>
          </p:cNvSpPr>
          <p:nvPr/>
        </p:nvSpPr>
        <p:spPr>
          <a:xfrm>
            <a:off x="5658775" y="3283857"/>
            <a:ext cx="4782928" cy="2315029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179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Почему это важно</a:t>
            </a:r>
          </a:p>
          <a:p>
            <a:pPr algn="l">
              <a:lnSpc>
                <a:spcPct val="110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004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Системная ошибка, блокировка или сбой выгрузки могут возникнуть в любой момент - даже у ранее одобренной организации. Нужен регулярный мониторинг статуса, а не разовая проверка.</a:t>
            </a:r>
          </a:p>
        </p:txBody>
      </p:sp>
      <p:sp>
        <p:nvSpPr>
          <p:cNvPr id="10006" name="Rounded Rectangle 11">
            <a:extLst>
              <a:ext uri="{FF2B5EF4-FFF2-40B4-BE49-F238E27FC236}">
                <a16:creationId xmlns:a16="http://schemas.microsoft.com/office/drawing/2014/main" id="{D97ADD20-6324-431C-922C-1ADEB51A0F07}"/>
              </a:ext>
            </a:extLst>
          </p:cNvPr>
          <p:cNvSpPr>
            <a:spLocks noGrp="1"/>
          </p:cNvSpPr>
          <p:nvPr/>
        </p:nvSpPr>
        <p:spPr>
          <a:xfrm>
            <a:off x="676275" y="5918200"/>
            <a:ext cx="9765429" cy="558800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91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Важно! Согласование выгрузки в ФРМО не означает, что можно забыть про организацию - статус нужно регулярно проверять в разделе "Выгрузка в ФРМО/ФРМР".</a:t>
            </a:r>
          </a:p>
        </p:txBody>
      </p:sp>
      <p:pic>
        <p:nvPicPr>
          <p:cNvPr id="1001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22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Настроенные организации: нужен постоянный контроль</a:t>
            </a:r>
          </a:p>
        </p:txBody>
      </p:sp>
    </p:spTree>
    <p:extLst>
      <p:ext uri="{BB962C8B-B14F-4D97-AF65-F5344CB8AC3E}">
        <p14:creationId xmlns:p14="http://schemas.microsoft.com/office/powerpoint/2010/main" val="268763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86435C7D-1EE2-44B5-A75E-279E4CEAE50D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10715625" cy="525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97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Организации, ранее согласованные на выгрузку, сейчас в статусах, которые требуют быстрой реакции.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C3C5A105-1CEB-4223-B0DB-90C1A296FB39}"/>
              </a:ext>
            </a:extLst>
          </p:cNvPr>
          <p:cNvSpPr>
            <a:spLocks noGrp="1"/>
          </p:cNvSpPr>
          <p:nvPr/>
        </p:nvSpPr>
        <p:spPr>
          <a:xfrm>
            <a:off x="676275" y="2017174"/>
            <a:ext cx="5226418" cy="4292207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24B99D4F-A0C7-42CD-8574-C1AF4A16473C}"/>
              </a:ext>
            </a:extLst>
          </p:cNvPr>
          <p:cNvSpPr>
            <a:spLocks noGrp="1"/>
          </p:cNvSpPr>
          <p:nvPr/>
        </p:nvSpPr>
        <p:spPr>
          <a:xfrm>
            <a:off x="833948" y="2104770"/>
            <a:ext cx="4911072" cy="3503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Системная ошибка (8)</a:t>
            </a:r>
          </a:p>
        </p:txBody>
      </p:sp>
      <p:sp>
        <p:nvSpPr>
          <p:cNvPr id="10003" name="TextBox 8">
            <a:extLst>
              <a:ext uri="{FF2B5EF4-FFF2-40B4-BE49-F238E27FC236}">
                <a16:creationId xmlns:a16="http://schemas.microsoft.com/office/drawing/2014/main" id="{86D3DB75-C9D3-4A59-A7ED-DFC8DD5B10E0}"/>
              </a:ext>
            </a:extLst>
          </p:cNvPr>
          <p:cNvSpPr>
            <a:spLocks noGrp="1"/>
          </p:cNvSpPr>
          <p:nvPr/>
        </p:nvSpPr>
        <p:spPr>
          <a:xfrm>
            <a:off x="833948" y="2498953"/>
            <a:ext cx="4911072" cy="367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0732  </a:t>
            </a:r>
            <a:r>
              <a:rPr sz="1150">
                <a:latin typeface="Raleway"/>
                <a:ea typeface="Raleway"/>
                <a:cs typeface="Raleway"/>
              </a:rPr>
              <a:t>ГБУЗ "ГП № 19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0746  </a:t>
            </a:r>
            <a:r>
              <a:rPr sz="1150">
                <a:latin typeface="Raleway"/>
                <a:ea typeface="Raleway"/>
                <a:cs typeface="Raleway"/>
              </a:rPr>
              <a:t>ГБУЗ "ДГП Г. КРАСНОДАРА № 5"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1401  </a:t>
            </a:r>
            <a:r>
              <a:rPr sz="1150">
                <a:latin typeface="Raleway"/>
                <a:ea typeface="Raleway"/>
                <a:cs typeface="Raleway"/>
              </a:rPr>
              <a:t>ГБУЗ "ТИХОРЕЦКАЯ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1509  </a:t>
            </a:r>
            <a:r>
              <a:rPr sz="1150">
                <a:latin typeface="Raleway"/>
                <a:ea typeface="Raleway"/>
                <a:cs typeface="Raleway"/>
              </a:rPr>
              <a:t>ГБУЗ "ССМП ТУАПСИНСКОГО РАЙОНА" МИНИСТЕРСТВА ЗДРАВООХРАНЕНИЯ КРАСНОДАРСКОГО КРАЯ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4101  </a:t>
            </a:r>
            <a:r>
              <a:rPr sz="1150">
                <a:latin typeface="Raleway"/>
                <a:ea typeface="Raleway"/>
                <a:cs typeface="Raleway"/>
              </a:rPr>
              <a:t>ГБУЗ ПАВЛОВСКАЯ ЦРБ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6175  </a:t>
            </a:r>
            <a:r>
              <a:rPr sz="1150">
                <a:latin typeface="Raleway"/>
                <a:ea typeface="Raleway"/>
                <a:cs typeface="Raleway"/>
              </a:rPr>
              <a:t>ГБУЗ СПНБ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6285  </a:t>
            </a:r>
            <a:r>
              <a:rPr sz="1150">
                <a:latin typeface="Raleway"/>
                <a:ea typeface="Raleway"/>
                <a:cs typeface="Raleway"/>
              </a:rPr>
              <a:t>ГБУЗ "КРАЕВАЯ БОЛЬНИЦА № 4"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8002  </a:t>
            </a:r>
            <a:r>
              <a:rPr sz="1150">
                <a:latin typeface="Raleway"/>
                <a:ea typeface="Raleway"/>
                <a:cs typeface="Raleway"/>
              </a:rPr>
              <a:t>ГБУЗ "ГП № 7 Г.НОВОРОССИЙСКА" МЗ КК</a:t>
            </a:r>
          </a:p>
        </p:txBody>
      </p:sp>
      <p:sp>
        <p:nvSpPr>
          <p:cNvPr id="10004" name="Rounded Rectangle 9">
            <a:extLst>
              <a:ext uri="{FF2B5EF4-FFF2-40B4-BE49-F238E27FC236}">
                <a16:creationId xmlns:a16="http://schemas.microsoft.com/office/drawing/2014/main" id="{DC9756C8-E74D-4FBD-A13C-378D971B3C5A}"/>
              </a:ext>
            </a:extLst>
          </p:cNvPr>
          <p:cNvSpPr>
            <a:spLocks noGrp="1"/>
          </p:cNvSpPr>
          <p:nvPr/>
        </p:nvSpPr>
        <p:spPr>
          <a:xfrm>
            <a:off x="6165481" y="2017174"/>
            <a:ext cx="5226418" cy="4292207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5" name="TextBox 10">
            <a:extLst>
              <a:ext uri="{FF2B5EF4-FFF2-40B4-BE49-F238E27FC236}">
                <a16:creationId xmlns:a16="http://schemas.microsoft.com/office/drawing/2014/main" id="{B7AC4E45-EE83-4CFC-A7CF-817B86419E15}"/>
              </a:ext>
            </a:extLst>
          </p:cNvPr>
          <p:cNvSpPr>
            <a:spLocks noGrp="1"/>
          </p:cNvSpPr>
          <p:nvPr/>
        </p:nvSpPr>
        <p:spPr>
          <a:xfrm>
            <a:off x="6323154" y="2104770"/>
            <a:ext cx="4911072" cy="3503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Выгружено с системными ошибками (9)</a:t>
            </a:r>
          </a:p>
        </p:txBody>
      </p:sp>
      <p:sp>
        <p:nvSpPr>
          <p:cNvPr id="10006" name="TextBox 11">
            <a:extLst>
              <a:ext uri="{FF2B5EF4-FFF2-40B4-BE49-F238E27FC236}">
                <a16:creationId xmlns:a16="http://schemas.microsoft.com/office/drawing/2014/main" id="{5CBDB651-74E2-4DF3-A057-092C6C7DF3FC}"/>
              </a:ext>
            </a:extLst>
          </p:cNvPr>
          <p:cNvSpPr>
            <a:spLocks noGrp="1"/>
          </p:cNvSpPr>
          <p:nvPr/>
        </p:nvSpPr>
        <p:spPr>
          <a:xfrm>
            <a:off x="6323154" y="2498953"/>
            <a:ext cx="4911072" cy="367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0719  </a:t>
            </a:r>
            <a:r>
              <a:rPr sz="1150">
                <a:latin typeface="Raleway"/>
                <a:ea typeface="Raleway"/>
                <a:cs typeface="Raleway"/>
              </a:rPr>
              <a:t>ГБУЗ "ГП № 4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0725  </a:t>
            </a:r>
            <a:r>
              <a:rPr sz="1150">
                <a:latin typeface="Raleway"/>
                <a:ea typeface="Raleway"/>
                <a:cs typeface="Raleway"/>
              </a:rPr>
              <a:t>ГБУЗ "ГП № 11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0734  </a:t>
            </a:r>
            <a:r>
              <a:rPr sz="1150">
                <a:latin typeface="Raleway"/>
                <a:ea typeface="Raleway"/>
                <a:cs typeface="Raleway"/>
              </a:rPr>
              <a:t>ГБУЗ "ГП № 25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0739  </a:t>
            </a:r>
            <a:r>
              <a:rPr sz="1150">
                <a:latin typeface="Raleway"/>
                <a:ea typeface="Raleway"/>
                <a:cs typeface="Raleway"/>
              </a:rPr>
              <a:t>ГБУЗ ДСП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0744  </a:t>
            </a:r>
            <a:r>
              <a:rPr sz="1150">
                <a:latin typeface="Raleway"/>
                <a:ea typeface="Raleway"/>
                <a:cs typeface="Raleway"/>
              </a:rPr>
              <a:t>ГБУЗ "ДП № 2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1323  </a:t>
            </a:r>
            <a:r>
              <a:rPr sz="1150">
                <a:latin typeface="Raleway"/>
                <a:ea typeface="Raleway"/>
                <a:cs typeface="Raleway"/>
              </a:rPr>
              <a:t>ГБУЗ "ГП № 3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2901  </a:t>
            </a:r>
            <a:r>
              <a:rPr sz="1150">
                <a:latin typeface="Raleway"/>
                <a:ea typeface="Raleway"/>
                <a:cs typeface="Raleway"/>
              </a:rPr>
              <a:t>ГБУЗ "КОРЕНОВСКАЯ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6161  </a:t>
            </a:r>
            <a:r>
              <a:rPr sz="1150">
                <a:latin typeface="Raleway"/>
                <a:ea typeface="Raleway"/>
                <a:cs typeface="Raleway"/>
              </a:rPr>
              <a:t>ГБУЗ "СПБ № 2"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6166  </a:t>
            </a:r>
            <a:r>
              <a:rPr sz="1150">
                <a:latin typeface="Raleway"/>
                <a:ea typeface="Raleway"/>
                <a:cs typeface="Raleway"/>
              </a:rPr>
              <a:t>ГБУЗ "ККСП"</a:t>
            </a:r>
          </a:p>
        </p:txBody>
      </p:sp>
      <p:pic>
        <p:nvPicPr>
          <p:cNvPr id="1001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Организации, требующие внимания (1/2)</a:t>
            </a:r>
          </a:p>
        </p:txBody>
      </p:sp>
    </p:spTree>
    <p:extLst>
      <p:ext uri="{BB962C8B-B14F-4D97-AF65-F5344CB8AC3E}">
        <p14:creationId xmlns:p14="http://schemas.microsoft.com/office/powerpoint/2010/main" val="66297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Rounded Rectangle 5">
            <a:extLst>
              <a:ext uri="{FF2B5EF4-FFF2-40B4-BE49-F238E27FC236}">
                <a16:creationId xmlns:a16="http://schemas.microsoft.com/office/drawing/2014/main" id="{7BC75F40-90C8-4AD5-8D0F-4E88142081BD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4879141" cy="4579434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1" name="TextBox 6">
            <a:extLst>
              <a:ext uri="{FF2B5EF4-FFF2-40B4-BE49-F238E27FC236}">
                <a16:creationId xmlns:a16="http://schemas.microsoft.com/office/drawing/2014/main" id="{EFBA15E7-DF6D-44FD-A7F6-918813892FFB}"/>
              </a:ext>
            </a:extLst>
          </p:cNvPr>
          <p:cNvSpPr>
            <a:spLocks noGrp="1"/>
          </p:cNvSpPr>
          <p:nvPr/>
        </p:nvSpPr>
        <p:spPr>
          <a:xfrm>
            <a:off x="823471" y="1529576"/>
            <a:ext cx="4584749" cy="3271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Блокировка до исправления (13)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77AD77A8-2F6E-45D2-8FC4-71D0E15B8296}"/>
              </a:ext>
            </a:extLst>
          </p:cNvPr>
          <p:cNvSpPr>
            <a:spLocks noGrp="1"/>
          </p:cNvSpPr>
          <p:nvPr/>
        </p:nvSpPr>
        <p:spPr>
          <a:xfrm>
            <a:off x="823471" y="1897566"/>
            <a:ext cx="4584749" cy="400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0212  </a:t>
            </a:r>
            <a:r>
              <a:rPr sz="748">
                <a:latin typeface="Raleway"/>
                <a:ea typeface="Raleway"/>
                <a:cs typeface="Raleway"/>
              </a:rPr>
              <a:t>ГБУЗ "ПЦ"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0718  </a:t>
            </a:r>
            <a:r>
              <a:rPr sz="748">
                <a:latin typeface="Raleway"/>
                <a:ea typeface="Raleway"/>
                <a:cs typeface="Raleway"/>
              </a:rPr>
              <a:t>ГБУЗ "ГП № 3 ГОРОДА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0733  </a:t>
            </a:r>
            <a:r>
              <a:rPr sz="748">
                <a:latin typeface="Raleway"/>
                <a:ea typeface="Raleway"/>
                <a:cs typeface="Raleway"/>
              </a:rPr>
              <a:t>ГБУЗ "ГП № 22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0761  </a:t>
            </a:r>
            <a:r>
              <a:rPr sz="748">
                <a:latin typeface="Raleway"/>
                <a:ea typeface="Raleway"/>
                <a:cs typeface="Raleway"/>
              </a:rPr>
              <a:t>ГБУЗ "ДГП № 9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1341  </a:t>
            </a:r>
            <a:r>
              <a:rPr sz="748">
                <a:latin typeface="Raleway"/>
                <a:ea typeface="Raleway"/>
                <a:cs typeface="Raleway"/>
              </a:rPr>
              <a:t>ГБУЗ "ССМП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1801  </a:t>
            </a:r>
            <a:r>
              <a:rPr sz="748">
                <a:latin typeface="Raleway"/>
                <a:ea typeface="Raleway"/>
                <a:cs typeface="Raleway"/>
              </a:rPr>
              <a:t>ГБУЗ "ЦРБ АПШЕРОНСКОГО РАЙОНА"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3601  </a:t>
            </a:r>
            <a:r>
              <a:rPr sz="748">
                <a:latin typeface="Raleway"/>
                <a:ea typeface="Raleway"/>
                <a:cs typeface="Raleway"/>
              </a:rPr>
              <a:t>ГБУЗ "ЛЕНИНГРАДСКАЯ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6154  </a:t>
            </a:r>
            <a:r>
              <a:rPr sz="748">
                <a:latin typeface="Raleway"/>
                <a:ea typeface="Raleway"/>
                <a:cs typeface="Raleway"/>
              </a:rPr>
              <a:t>ГБУЗ СПК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6190  </a:t>
            </a:r>
            <a:r>
              <a:rPr sz="748">
                <a:latin typeface="Raleway"/>
                <a:ea typeface="Raleway"/>
                <a:cs typeface="Raleway"/>
              </a:rPr>
              <a:t>ГБУЗ "ДЕТСКИЙ САНАТОРИЙ ИМЕНИ Н.И.ПИРОГОВА"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6214  </a:t>
            </a:r>
            <a:r>
              <a:rPr sz="748">
                <a:latin typeface="Raleway"/>
                <a:ea typeface="Raleway"/>
                <a:cs typeface="Raleway"/>
              </a:rPr>
              <a:t>ГБУЗ "ПТД №7"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6222  </a:t>
            </a:r>
            <a:r>
              <a:rPr sz="748">
                <a:latin typeface="Raleway"/>
                <a:ea typeface="Raleway"/>
                <a:cs typeface="Raleway"/>
              </a:rPr>
              <a:t>ГБУЗ "ОНКОДИСПАНСЕР № 3"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7016  </a:t>
            </a:r>
            <a:r>
              <a:rPr sz="748">
                <a:latin typeface="Raleway"/>
                <a:ea typeface="Raleway"/>
                <a:cs typeface="Raleway"/>
              </a:rPr>
              <a:t>ГБУЗ "ДЕТСКИЙ САНАТОРИЙ "ГОЛУБАЯ ВОЛНА"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748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8011  </a:t>
            </a:r>
            <a:r>
              <a:rPr sz="748">
                <a:latin typeface="Raleway"/>
                <a:ea typeface="Raleway"/>
                <a:cs typeface="Raleway"/>
              </a:rPr>
              <a:t>ГБУЗ "ГОРОДСКАЯ ПОЛИКЛИНИКА № 3 Г. НОВОРОССИЙСКА" МЗ КК</a:t>
            </a:r>
          </a:p>
        </p:txBody>
      </p:sp>
      <p:sp>
        <p:nvSpPr>
          <p:cNvPr id="10003" name="Rounded Rectangle 8">
            <a:extLst>
              <a:ext uri="{FF2B5EF4-FFF2-40B4-BE49-F238E27FC236}">
                <a16:creationId xmlns:a16="http://schemas.microsoft.com/office/drawing/2014/main" id="{DB624E1A-D0CA-4D18-890B-4858389FED30}"/>
              </a:ext>
            </a:extLst>
          </p:cNvPr>
          <p:cNvSpPr>
            <a:spLocks noGrp="1"/>
          </p:cNvSpPr>
          <p:nvPr/>
        </p:nvSpPr>
        <p:spPr>
          <a:xfrm>
            <a:off x="5800743" y="1447800"/>
            <a:ext cx="4879141" cy="4579434"/>
          </a:xfrm>
          <a:prstGeom prst="roundRect">
            <a:avLst>
              <a:gd name="adj" fmla="val 6000"/>
            </a:avLst>
          </a:prstGeom>
          <a:solidFill>
            <a:srgbClr val="FCE4D6"/>
          </a:solidFill>
          <a:ln w="9525">
            <a:solidFill>
              <a:srgbClr val="F4B1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>
                <a:latin typeface="Raleway"/>
                <a:ea typeface="Raleway"/>
                <a:cs typeface="Raleway"/>
              </a:defRPr>
            </a:pPr>
            <a:endParaRPr/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AB0BDE1B-9B76-40BD-8A2B-65BEA1A845B0}"/>
              </a:ext>
            </a:extLst>
          </p:cNvPr>
          <p:cNvSpPr>
            <a:spLocks noGrp="1"/>
          </p:cNvSpPr>
          <p:nvPr/>
        </p:nvSpPr>
        <p:spPr>
          <a:xfrm>
            <a:off x="5947939" y="1529576"/>
            <a:ext cx="4584749" cy="3271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341" b="1" i="0">
                <a:solidFill>
                  <a:srgbClr val="C00000"/>
                </a:solidFill>
                <a:latin typeface="Raleway Medium"/>
                <a:ea typeface="Raleway Medium"/>
                <a:cs typeface="Raleway Medium"/>
              </a:rPr>
              <a:t>Критические ошибки (44)</a:t>
            </a:r>
          </a:p>
        </p:txBody>
      </p:sp>
      <p:sp>
        <p:nvSpPr>
          <p:cNvPr id="10005" name="TextBox 10">
            <a:extLst>
              <a:ext uri="{FF2B5EF4-FFF2-40B4-BE49-F238E27FC236}">
                <a16:creationId xmlns:a16="http://schemas.microsoft.com/office/drawing/2014/main" id="{E0B21413-D788-454F-8D38-CEDC2A998630}"/>
              </a:ext>
            </a:extLst>
          </p:cNvPr>
          <p:cNvSpPr>
            <a:spLocks noGrp="1"/>
          </p:cNvSpPr>
          <p:nvPr/>
        </p:nvSpPr>
        <p:spPr>
          <a:xfrm>
            <a:off x="5947939" y="1897566"/>
            <a:ext cx="1446474" cy="41705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0203  </a:t>
            </a:r>
            <a:r>
              <a:rPr sz="700">
                <a:latin typeface="Raleway"/>
                <a:ea typeface="Raleway"/>
                <a:cs typeface="Raleway"/>
              </a:rPr>
              <a:t>ГБУЗ "ДБ Г.АРМАВИРА"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0209  </a:t>
            </a:r>
            <a:r>
              <a:rPr sz="700">
                <a:latin typeface="Raleway"/>
                <a:ea typeface="Raleway"/>
                <a:cs typeface="Raleway"/>
              </a:rPr>
              <a:t>ГБУЗ ДСП ГОРОДА АРМАВИРА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0414  </a:t>
            </a:r>
            <a:r>
              <a:rPr sz="700">
                <a:latin typeface="Raleway"/>
                <a:ea typeface="Raleway"/>
                <a:cs typeface="Raleway"/>
              </a:rPr>
              <a:t>ГБУЗ "ССМП ГОРОДА-КУРОРТА ГЕЛЕНДЖИК"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0703  </a:t>
            </a:r>
            <a:r>
              <a:rPr sz="700">
                <a:latin typeface="Raleway"/>
                <a:ea typeface="Raleway"/>
                <a:cs typeface="Raleway"/>
              </a:rPr>
              <a:t>ГБУЗ ГКБ № 3 Г.КРАСНОДАРА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0705  </a:t>
            </a:r>
            <a:r>
              <a:rPr sz="700">
                <a:latin typeface="Raleway"/>
                <a:ea typeface="Raleway"/>
                <a:cs typeface="Raleway"/>
              </a:rPr>
              <a:t>ГБУЗ "ГБ № 2 Г. КРАСНОДАРА"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0720  </a:t>
            </a:r>
            <a:r>
              <a:rPr sz="700">
                <a:latin typeface="Raleway"/>
                <a:ea typeface="Raleway"/>
                <a:cs typeface="Raleway"/>
              </a:rPr>
              <a:t>ГБУЗ "ГП № 5 ГОРОДА КРАСНОДАРА"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0723  </a:t>
            </a:r>
            <a:r>
              <a:rPr sz="700">
                <a:latin typeface="Raleway"/>
                <a:ea typeface="Raleway"/>
                <a:cs typeface="Raleway"/>
              </a:rPr>
              <a:t>ГБУЗ "ГОРОДСКАЯ ПОЛИКЛИНИКА № 9 Г. КРАСНОДАРА"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0738  </a:t>
            </a:r>
            <a:r>
              <a:rPr sz="700">
                <a:latin typeface="Raleway"/>
                <a:ea typeface="Raleway"/>
                <a:cs typeface="Raleway"/>
              </a:rPr>
              <a:t>ГБУЗ "ДГСП № 2 Г. КРАСНОДАР"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0741  </a:t>
            </a:r>
            <a:r>
              <a:rPr sz="700">
                <a:latin typeface="Raleway"/>
                <a:ea typeface="Raleway"/>
                <a:cs typeface="Raleway"/>
              </a:rPr>
              <a:t>ГАУЗ "СТОМАТОЛОГИЧЕСКАЯ ПОЛИКЛИНИКА № 2"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0747  </a:t>
            </a:r>
            <a:r>
              <a:rPr sz="700">
                <a:latin typeface="Raleway"/>
                <a:ea typeface="Raleway"/>
                <a:cs typeface="Raleway"/>
              </a:rPr>
              <a:t>ГБУЗ "ДГП № 6 Г. КРАСНОДАРА"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0748  </a:t>
            </a:r>
            <a:r>
              <a:rPr sz="700">
                <a:latin typeface="Raleway"/>
                <a:ea typeface="Raleway"/>
                <a:cs typeface="Raleway"/>
              </a:rPr>
              <a:t>ГБУЗ "ДГП № 7 Г. КРАСНОДАРА"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0760  </a:t>
            </a:r>
            <a:r>
              <a:rPr sz="700">
                <a:latin typeface="Raleway"/>
                <a:ea typeface="Raleway"/>
                <a:cs typeface="Raleway"/>
              </a:rPr>
              <a:t>ГБУЗ "ДГП № 4 Г. КРАСНОДАРА"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0762  </a:t>
            </a:r>
            <a:r>
              <a:rPr sz="700">
                <a:latin typeface="Raleway"/>
                <a:ea typeface="Raleway"/>
                <a:cs typeface="Raleway"/>
              </a:rPr>
              <a:t>ГБУ "КМИАЦ"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1201  </a:t>
            </a:r>
            <a:r>
              <a:rPr sz="700">
                <a:latin typeface="Raleway"/>
                <a:ea typeface="Raleway"/>
                <a:cs typeface="Raleway"/>
              </a:rPr>
              <a:t>ГБУЗ "СЛАВЯНСКАЯ ЦРБ"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1301  </a:t>
            </a:r>
            <a:r>
              <a:rPr sz="700">
                <a:latin typeface="Raleway"/>
                <a:ea typeface="Raleway"/>
                <a:cs typeface="Raleway"/>
              </a:rPr>
              <a:t>ГБУЗ "ГБ № 1 Г.СОЧИ" МЗ КК</a:t>
            </a:r>
          </a:p>
        </p:txBody>
      </p:sp>
      <p:sp>
        <p:nvSpPr>
          <p:cNvPr id="10006" name="TextBox 11">
            <a:extLst>
              <a:ext uri="{FF2B5EF4-FFF2-40B4-BE49-F238E27FC236}">
                <a16:creationId xmlns:a16="http://schemas.microsoft.com/office/drawing/2014/main" id="{0FB42E9A-522E-4AB0-82E2-4A6527590EC9}"/>
              </a:ext>
            </a:extLst>
          </p:cNvPr>
          <p:cNvSpPr>
            <a:spLocks noGrp="1"/>
          </p:cNvSpPr>
          <p:nvPr/>
        </p:nvSpPr>
        <p:spPr>
          <a:xfrm>
            <a:off x="7517077" y="1897566"/>
            <a:ext cx="1446474" cy="45794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1304  </a:t>
            </a:r>
            <a:r>
              <a:rPr sz="700">
                <a:latin typeface="Raleway"/>
                <a:ea typeface="Raleway"/>
                <a:cs typeface="Raleway"/>
              </a:rPr>
              <a:t>ГБУЗ "ГБ № 4 Г.СОЧИ"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1329  </a:t>
            </a:r>
            <a:r>
              <a:rPr sz="700">
                <a:latin typeface="Raleway"/>
                <a:ea typeface="Raleway"/>
                <a:cs typeface="Raleway"/>
              </a:rPr>
              <a:t>ГБУЗ "СП № 3 Г.СОЧИ"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1330  </a:t>
            </a:r>
            <a:r>
              <a:rPr sz="700">
                <a:latin typeface="Raleway"/>
                <a:ea typeface="Raleway"/>
                <a:cs typeface="Raleway"/>
              </a:rPr>
              <a:t>ГБУЗ "СП № 4 Г. СОЧИ"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2609  </a:t>
            </a:r>
            <a:r>
              <a:rPr sz="700">
                <a:latin typeface="Raleway"/>
                <a:ea typeface="Raleway"/>
                <a:cs typeface="Raleway"/>
              </a:rPr>
              <a:t>ГБУЗ "ССМП КАВКАЗСКОГО РАЙОНА"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2801  </a:t>
            </a:r>
            <a:r>
              <a:rPr sz="700">
                <a:latin typeface="Raleway"/>
                <a:ea typeface="Raleway"/>
                <a:cs typeface="Raleway"/>
              </a:rPr>
              <a:t>ГБУЗ КАНЕВСКАЯ ЦРБ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3303  </a:t>
            </a:r>
            <a:r>
              <a:rPr sz="700">
                <a:latin typeface="Raleway"/>
                <a:ea typeface="Raleway"/>
                <a:cs typeface="Raleway"/>
              </a:rPr>
              <a:t>ГАУЗ "КРСП"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3406  </a:t>
            </a:r>
            <a:r>
              <a:rPr sz="700">
                <a:latin typeface="Raleway"/>
                <a:ea typeface="Raleway"/>
                <a:cs typeface="Raleway"/>
              </a:rPr>
              <a:t>ГАУЗ "КУЩЕВСКАЯ СТОМАТОЛОГИЧЕСКАЯ ПОЛИКЛИНИКА"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4701  </a:t>
            </a:r>
            <a:r>
              <a:rPr sz="700">
                <a:latin typeface="Raleway"/>
                <a:ea typeface="Raleway"/>
                <a:cs typeface="Raleway"/>
              </a:rPr>
              <a:t>ГБУЗ "ТЕМРЮКСКАЯ ЦРБ"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5001  </a:t>
            </a:r>
            <a:r>
              <a:rPr sz="700">
                <a:latin typeface="Raleway"/>
                <a:ea typeface="Raleway"/>
                <a:cs typeface="Raleway"/>
              </a:rPr>
              <a:t>ГБУЗ "ТУАПСИНСКАЯ ЦРБ № 2"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6162  </a:t>
            </a:r>
            <a:r>
              <a:rPr sz="700">
                <a:latin typeface="Raleway"/>
                <a:ea typeface="Raleway"/>
                <a:cs typeface="Raleway"/>
              </a:rPr>
              <a:t>ГБУЗ СПБ № 6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6173  </a:t>
            </a:r>
            <a:r>
              <a:rPr sz="700">
                <a:latin typeface="Raleway"/>
                <a:ea typeface="Raleway"/>
                <a:cs typeface="Raleway"/>
              </a:rPr>
              <a:t>ГБУЗ МИАЦ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6181  </a:t>
            </a:r>
            <a:r>
              <a:rPr sz="700">
                <a:latin typeface="Raleway"/>
                <a:ea typeface="Raleway"/>
                <a:cs typeface="Raleway"/>
              </a:rPr>
              <a:t>ГКУЗ "ДЕТСКИЙ САНАТОРИЙ "ТОПОЛЕК"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6183  </a:t>
            </a:r>
            <a:r>
              <a:rPr sz="700">
                <a:latin typeface="Raleway"/>
                <a:ea typeface="Raleway"/>
                <a:cs typeface="Raleway"/>
              </a:rPr>
              <a:t>ГКУЗ "ДЕТСКИЙ САНАТОРИЙ ДЛЯ БОЛЬНЫХ ТУБЕРКУЛЕЗОМ "ГОРНЫЙ ВОЗДУХ"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6197  </a:t>
            </a:r>
            <a:r>
              <a:rPr sz="700">
                <a:latin typeface="Raleway"/>
                <a:ea typeface="Raleway"/>
                <a:cs typeface="Raleway"/>
              </a:rPr>
              <a:t>ГБУЗ ЦЕНТР ОХРАНЫ ЗДОРОВЬЯ СЕМЬИ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6206  </a:t>
            </a:r>
            <a:r>
              <a:rPr sz="700">
                <a:latin typeface="Raleway"/>
                <a:ea typeface="Raleway"/>
                <a:cs typeface="Raleway"/>
              </a:rPr>
              <a:t>ГБУЗ "АЦОЗМП"</a:t>
            </a:r>
          </a:p>
        </p:txBody>
      </p:sp>
      <p:sp>
        <p:nvSpPr>
          <p:cNvPr id="10007" name="TextBox 12">
            <a:extLst>
              <a:ext uri="{FF2B5EF4-FFF2-40B4-BE49-F238E27FC236}">
                <a16:creationId xmlns:a16="http://schemas.microsoft.com/office/drawing/2014/main" id="{697964FC-F325-4B40-84A1-F508A88D0628}"/>
              </a:ext>
            </a:extLst>
          </p:cNvPr>
          <p:cNvSpPr>
            <a:spLocks noGrp="1"/>
          </p:cNvSpPr>
          <p:nvPr/>
        </p:nvSpPr>
        <p:spPr>
          <a:xfrm>
            <a:off x="9086214" y="1897566"/>
            <a:ext cx="1446474" cy="39865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6211  </a:t>
            </a:r>
            <a:r>
              <a:rPr sz="700">
                <a:latin typeface="Raleway"/>
                <a:ea typeface="Raleway"/>
                <a:cs typeface="Raleway"/>
              </a:rPr>
              <a:t>ГБУЗ ЕЦ ПБ СПИД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6217  </a:t>
            </a:r>
            <a:r>
              <a:rPr sz="700">
                <a:latin typeface="Raleway"/>
                <a:ea typeface="Raleway"/>
                <a:cs typeface="Raleway"/>
              </a:rPr>
              <a:t>ГБУЗ ДС БИТ "ВАСИЛЕК"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6221  </a:t>
            </a:r>
            <a:r>
              <a:rPr sz="700">
                <a:latin typeface="Raleway"/>
                <a:ea typeface="Raleway"/>
                <a:cs typeface="Raleway"/>
              </a:rPr>
              <a:t>ГБУЗ ПТД № 23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6226  </a:t>
            </a:r>
            <a:r>
              <a:rPr sz="700">
                <a:latin typeface="Raleway"/>
                <a:ea typeface="Raleway"/>
                <a:cs typeface="Raleway"/>
              </a:rPr>
              <a:t>ГБУЗ ЦЕНТР ПРОФИЛАКТИКИ СПИД № 4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6229  </a:t>
            </a:r>
            <a:r>
              <a:rPr sz="700">
                <a:latin typeface="Raleway"/>
                <a:ea typeface="Raleway"/>
                <a:cs typeface="Raleway"/>
              </a:rPr>
              <a:t>ГБУЗ "ИНФЕКЦИОННАЯ БОЛЬНИЦА № 2"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6232  </a:t>
            </a:r>
            <a:r>
              <a:rPr sz="700">
                <a:latin typeface="Raleway"/>
                <a:ea typeface="Raleway"/>
                <a:cs typeface="Raleway"/>
              </a:rPr>
              <a:t>ГБУЗ КВД № 2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6234  </a:t>
            </a:r>
            <a:r>
              <a:rPr sz="700">
                <a:latin typeface="Raleway"/>
                <a:ea typeface="Raleway"/>
                <a:cs typeface="Raleway"/>
              </a:rPr>
              <a:t>ГБУЗ ПТД № 1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6241  </a:t>
            </a:r>
            <a:r>
              <a:rPr sz="700">
                <a:latin typeface="Raleway"/>
                <a:ea typeface="Raleway"/>
                <a:cs typeface="Raleway"/>
              </a:rPr>
              <a:t>ГБУЗ ПНД № 4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6255  </a:t>
            </a:r>
            <a:r>
              <a:rPr sz="700">
                <a:latin typeface="Raleway"/>
                <a:ea typeface="Raleway"/>
                <a:cs typeface="Raleway"/>
              </a:rPr>
              <a:t>ГБУЗ ПТД № 12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8009  </a:t>
            </a:r>
            <a:r>
              <a:rPr sz="700">
                <a:latin typeface="Raleway"/>
                <a:ea typeface="Raleway"/>
                <a:cs typeface="Raleway"/>
              </a:rPr>
              <a:t>ГБУЗ "ГП № 1 Г. НОВОРОССИЙСКА"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8014  </a:t>
            </a:r>
            <a:r>
              <a:rPr sz="700">
                <a:latin typeface="Raleway"/>
                <a:ea typeface="Raleway"/>
                <a:cs typeface="Raleway"/>
              </a:rPr>
              <a:t>ГБУЗ "ДГП Г.НОВОРОССИЙСКА"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8016  </a:t>
            </a:r>
            <a:r>
              <a:rPr sz="700">
                <a:latin typeface="Raleway"/>
                <a:ea typeface="Raleway"/>
                <a:cs typeface="Raleway"/>
              </a:rPr>
              <a:t>ГБУЗ ДСП Г. НОВОРОССИЙСКА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8020  </a:t>
            </a:r>
            <a:r>
              <a:rPr sz="700">
                <a:latin typeface="Raleway"/>
                <a:ea typeface="Raleway"/>
                <a:cs typeface="Raleway"/>
              </a:rPr>
              <a:t>ГБУЗ "ГП № 6 Г. НОВОРОССИЙСКА" МЗ КК</a:t>
            </a:r>
          </a:p>
          <a:p>
            <a:pPr>
              <a:lnSpc>
                <a:spcPct val="125000"/>
              </a:lnSpc>
              <a:buNone/>
              <a:defRPr sz="700">
                <a:latin typeface="Raleway"/>
                <a:ea typeface="Raleway"/>
                <a:cs typeface="Raleway"/>
              </a:defRPr>
            </a:pPr>
            <a:r>
              <a:rPr sz="70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8024  </a:t>
            </a:r>
            <a:r>
              <a:rPr sz="700">
                <a:latin typeface="Raleway"/>
                <a:ea typeface="Raleway"/>
                <a:cs typeface="Raleway"/>
              </a:rPr>
              <a:t>ГБУЗ "ГП № 4 Г.НОВОРОССИЙСКА" МЗ КК</a:t>
            </a:r>
          </a:p>
        </p:txBody>
      </p:sp>
      <p:pic>
        <p:nvPicPr>
          <p:cNvPr id="10017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Организации, требующие внимания (2/2)</a:t>
            </a:r>
          </a:p>
        </p:txBody>
      </p:sp>
    </p:spTree>
    <p:extLst>
      <p:ext uri="{BB962C8B-B14F-4D97-AF65-F5344CB8AC3E}">
        <p14:creationId xmlns:p14="http://schemas.microsoft.com/office/powerpoint/2010/main" val="66297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303BC4C4-57C7-4F70-A97E-E53530B43EEA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9688536" cy="1992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Организации, не согласованные на выгрузку (Настроено = "Нет"), у которых критических ошибок больше 0 и не более 30 - таких 34.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1F51CDB4-987F-4D42-8367-9E26E66867B9}"/>
              </a:ext>
            </a:extLst>
          </p:cNvPr>
          <p:cNvSpPr>
            <a:spLocks noGrp="1"/>
          </p:cNvSpPr>
          <p:nvPr/>
        </p:nvSpPr>
        <p:spPr>
          <a:xfrm>
            <a:off x="676275" y="1883400"/>
            <a:ext cx="2613600" cy="712800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25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34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организаций, ≤30 критических ошибок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65747750-5B13-4C87-8E79-E57985306EC0}"/>
              </a:ext>
            </a:extLst>
          </p:cNvPr>
          <p:cNvSpPr>
            <a:spLocks noGrp="1"/>
          </p:cNvSpPr>
          <p:nvPr/>
        </p:nvSpPr>
        <p:spPr>
          <a:xfrm>
            <a:off x="676275" y="2754600"/>
            <a:ext cx="2333033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0210  </a:t>
            </a:r>
            <a:r>
              <a:rPr sz="950">
                <a:latin typeface="Raleway"/>
                <a:ea typeface="Raleway"/>
                <a:cs typeface="Raleway"/>
              </a:rPr>
              <a:t>ГБУЗ СП Г. АРМАВИРА МЗКК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0401  </a:t>
            </a:r>
            <a:r>
              <a:rPr sz="950">
                <a:latin typeface="Raleway"/>
                <a:ea typeface="Raleway"/>
                <a:cs typeface="Raleway"/>
              </a:rPr>
              <a:t>ГБУЗ "ГБ ГОРОДА-КУРОРТА ГЕЛЕНДЖИК"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0501  </a:t>
            </a:r>
            <a:r>
              <a:rPr sz="950">
                <a:latin typeface="Raleway"/>
                <a:ea typeface="Raleway"/>
                <a:cs typeface="Raleway"/>
              </a:rPr>
              <a:t>ГБУЗ "ГОРЯЧЕКЛЮЧЕВСКАЯ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0701  </a:t>
            </a:r>
            <a:r>
              <a:rPr sz="950">
                <a:latin typeface="Raleway"/>
                <a:ea typeface="Raleway"/>
                <a:cs typeface="Raleway"/>
              </a:rPr>
              <a:t>ГБУЗ "ГКБ № 1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0726  </a:t>
            </a:r>
            <a:r>
              <a:rPr sz="950">
                <a:latin typeface="Raleway"/>
                <a:ea typeface="Raleway"/>
                <a:cs typeface="Raleway"/>
              </a:rPr>
              <a:t>ГБУЗ "ГП № 12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0727  </a:t>
            </a:r>
            <a:r>
              <a:rPr sz="950">
                <a:latin typeface="Raleway"/>
                <a:ea typeface="Raleway"/>
                <a:cs typeface="Raleway"/>
              </a:rPr>
              <a:t>ГБУЗ "ГП № 13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0728  </a:t>
            </a:r>
            <a:r>
              <a:rPr sz="950">
                <a:latin typeface="Raleway"/>
                <a:ea typeface="Raleway"/>
                <a:cs typeface="Raleway"/>
              </a:rPr>
              <a:t>ГБУЗ "ГП № 14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0730  </a:t>
            </a:r>
            <a:r>
              <a:rPr sz="950">
                <a:latin typeface="Raleway"/>
                <a:ea typeface="Raleway"/>
                <a:cs typeface="Raleway"/>
              </a:rPr>
              <a:t>ГБУЗ "ГП № 16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0731  </a:t>
            </a:r>
            <a:r>
              <a:rPr sz="950">
                <a:latin typeface="Raleway"/>
                <a:ea typeface="Raleway"/>
                <a:cs typeface="Raleway"/>
              </a:rPr>
              <a:t>ГБУЗ "ГП № 17 Г. КРАСНОДАРА" МЗ КК</a:t>
            </a:r>
          </a:p>
        </p:txBody>
      </p:sp>
      <p:sp>
        <p:nvSpPr>
          <p:cNvPr id="10003" name="TextBox 8">
            <a:extLst>
              <a:ext uri="{FF2B5EF4-FFF2-40B4-BE49-F238E27FC236}">
                <a16:creationId xmlns:a16="http://schemas.microsoft.com/office/drawing/2014/main" id="{96813029-8FDC-4208-9124-127EC097250A}"/>
              </a:ext>
            </a:extLst>
          </p:cNvPr>
          <p:cNvSpPr>
            <a:spLocks noGrp="1"/>
          </p:cNvSpPr>
          <p:nvPr/>
        </p:nvSpPr>
        <p:spPr>
          <a:xfrm>
            <a:off x="3128108" y="2754600"/>
            <a:ext cx="2333033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0750  </a:t>
            </a:r>
            <a:r>
              <a:rPr sz="950">
                <a:latin typeface="Raleway"/>
                <a:ea typeface="Raleway"/>
                <a:cs typeface="Raleway"/>
              </a:rPr>
              <a:t>ГБУЗ "ДЛРЦ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0801  </a:t>
            </a:r>
            <a:r>
              <a:rPr sz="950">
                <a:latin typeface="Raleway"/>
                <a:ea typeface="Raleway"/>
                <a:cs typeface="Raleway"/>
              </a:rPr>
              <a:t>ГБУЗ "ГБ Г. КРОПОТКИНА"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1204  </a:t>
            </a:r>
            <a:r>
              <a:rPr sz="950">
                <a:latin typeface="Raleway"/>
                <a:ea typeface="Raleway"/>
                <a:cs typeface="Raleway"/>
              </a:rPr>
              <a:t>ГАУЗ "СЛАВЯНСКАЯ СТОМАТОЛОГИЧЕСКАЯ ПОЛИКЛИНИКА"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1303  </a:t>
            </a:r>
            <a:r>
              <a:rPr sz="950">
                <a:latin typeface="Raleway"/>
                <a:ea typeface="Raleway"/>
                <a:cs typeface="Raleway"/>
              </a:rPr>
              <a:t>ГБУЗ "ГБ № 3 Г.СОЧИ"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1308  </a:t>
            </a:r>
            <a:r>
              <a:rPr sz="950">
                <a:latin typeface="Raleway"/>
                <a:ea typeface="Raleway"/>
                <a:cs typeface="Raleway"/>
              </a:rPr>
              <a:t>ГБУЗ "ГБ № 8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1507  </a:t>
            </a:r>
            <a:r>
              <a:rPr sz="950">
                <a:latin typeface="Raleway"/>
                <a:ea typeface="Raleway"/>
                <a:cs typeface="Raleway"/>
              </a:rPr>
              <a:t>ГБУЗ "ТСП"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1722  </a:t>
            </a:r>
            <a:r>
              <a:rPr sz="950">
                <a:latin typeface="Raleway"/>
                <a:ea typeface="Raleway"/>
                <a:cs typeface="Raleway"/>
              </a:rPr>
              <a:t>ГБУЗ "ГОРОДСКАЯ БОЛЬНИЦА АНАПЫ"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2201  </a:t>
            </a:r>
            <a:r>
              <a:rPr sz="950">
                <a:latin typeface="Raleway"/>
                <a:ea typeface="Raleway"/>
                <a:cs typeface="Raleway"/>
              </a:rPr>
              <a:t>ГБУЗ ВЫСЕЛКОВСКАЯ ЦРБ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2701  </a:t>
            </a:r>
            <a:r>
              <a:rPr sz="950">
                <a:latin typeface="Raleway"/>
                <a:ea typeface="Raleway"/>
                <a:cs typeface="Raleway"/>
              </a:rPr>
              <a:t>ГБУЗ "КАЛИНИНСКАЯ ЦРБ" МЗ КК</a:t>
            </a:r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F7160359-A567-41E5-AADB-6DDC9AECAC98}"/>
              </a:ext>
            </a:extLst>
          </p:cNvPr>
          <p:cNvSpPr>
            <a:spLocks noGrp="1"/>
          </p:cNvSpPr>
          <p:nvPr/>
        </p:nvSpPr>
        <p:spPr>
          <a:xfrm>
            <a:off x="5579942" y="2754600"/>
            <a:ext cx="2333033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3401  </a:t>
            </a:r>
            <a:r>
              <a:rPr sz="950">
                <a:latin typeface="Raleway"/>
                <a:ea typeface="Raleway"/>
                <a:cs typeface="Raleway"/>
              </a:rPr>
              <a:t>ГБУЗ "КУЩЕВСКАЯ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3501  </a:t>
            </a:r>
            <a:r>
              <a:rPr sz="950">
                <a:latin typeface="Raleway"/>
                <a:ea typeface="Raleway"/>
                <a:cs typeface="Raleway"/>
              </a:rPr>
              <a:t>ГБУЗ "ЛАБИНСКАЯ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3801  </a:t>
            </a:r>
            <a:r>
              <a:rPr sz="950">
                <a:latin typeface="Raleway"/>
                <a:ea typeface="Raleway"/>
                <a:cs typeface="Raleway"/>
              </a:rPr>
              <a:t>ГБУЗ НОВОКУБАНСКАЯ ЦРБ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4201  </a:t>
            </a:r>
            <a:r>
              <a:rPr sz="950">
                <a:latin typeface="Raleway"/>
                <a:ea typeface="Raleway"/>
                <a:cs typeface="Raleway"/>
              </a:rPr>
              <a:t>ГБУЗ "ПРИМОРСКО-АХТАРСКАЯ ЦРБ ИМ.КРАВЧЕНКО Н.Г."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4801  </a:t>
            </a:r>
            <a:r>
              <a:rPr sz="950">
                <a:latin typeface="Raleway"/>
                <a:ea typeface="Raleway"/>
                <a:cs typeface="Raleway"/>
              </a:rPr>
              <a:t>ГБУЗ "ТИМАШЕВСКАЯ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5202  </a:t>
            </a:r>
            <a:r>
              <a:rPr sz="950">
                <a:latin typeface="Raleway"/>
                <a:ea typeface="Raleway"/>
                <a:cs typeface="Raleway"/>
              </a:rPr>
              <a:t>ГБУЗ "УСТЬ-ЛАБИНСКАЯ СП"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5301  </a:t>
            </a:r>
            <a:r>
              <a:rPr sz="950">
                <a:latin typeface="Raleway"/>
                <a:ea typeface="Raleway"/>
                <a:cs typeface="Raleway"/>
              </a:rPr>
              <a:t>ГБУЗ "ЩЕРБИНОВСКАЯ ЦРБ"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6158  </a:t>
            </a:r>
            <a:r>
              <a:rPr sz="950">
                <a:latin typeface="Raleway"/>
                <a:ea typeface="Raleway"/>
                <a:cs typeface="Raleway"/>
              </a:rPr>
              <a:t>ГКУЗ "ЛАСТОЧКА"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6184  </a:t>
            </a:r>
            <a:r>
              <a:rPr sz="950">
                <a:latin typeface="Raleway"/>
                <a:ea typeface="Raleway"/>
                <a:cs typeface="Raleway"/>
              </a:rPr>
              <a:t>ГБУЗ НД</a:t>
            </a:r>
          </a:p>
        </p:txBody>
      </p:sp>
      <p:sp>
        <p:nvSpPr>
          <p:cNvPr id="10005" name="TextBox 10">
            <a:extLst>
              <a:ext uri="{FF2B5EF4-FFF2-40B4-BE49-F238E27FC236}">
                <a16:creationId xmlns:a16="http://schemas.microsoft.com/office/drawing/2014/main" id="{3180B2C0-8967-4934-9FB1-3BA2C0E42516}"/>
              </a:ext>
            </a:extLst>
          </p:cNvPr>
          <p:cNvSpPr>
            <a:spLocks noGrp="1"/>
          </p:cNvSpPr>
          <p:nvPr/>
        </p:nvSpPr>
        <p:spPr>
          <a:xfrm>
            <a:off x="8031777" y="2754600"/>
            <a:ext cx="2333033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6187  </a:t>
            </a:r>
            <a:r>
              <a:rPr sz="950">
                <a:latin typeface="Raleway"/>
                <a:ea typeface="Raleway"/>
                <a:cs typeface="Raleway"/>
              </a:rPr>
              <a:t>ГБУЗ ККГВВ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6203  </a:t>
            </a:r>
            <a:r>
              <a:rPr sz="950">
                <a:latin typeface="Raleway"/>
                <a:ea typeface="Raleway"/>
                <a:cs typeface="Raleway"/>
              </a:rPr>
              <a:t>ГБУЗ "ПНД № 2"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6213  </a:t>
            </a:r>
            <a:r>
              <a:rPr sz="950">
                <a:latin typeface="Raleway"/>
                <a:ea typeface="Raleway"/>
                <a:cs typeface="Raleway"/>
              </a:rPr>
              <a:t>ГБУЗ "ЕПНД"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6237  </a:t>
            </a:r>
            <a:r>
              <a:rPr sz="950">
                <a:latin typeface="Raleway"/>
                <a:ea typeface="Raleway"/>
                <a:cs typeface="Raleway"/>
              </a:rPr>
              <a:t>ГБУЗ ЦЕНТР ПРОФИЛАКТИКИ СПИД № 3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6238  </a:t>
            </a:r>
            <a:r>
              <a:rPr sz="950">
                <a:latin typeface="Raleway"/>
                <a:ea typeface="Raleway"/>
                <a:cs typeface="Raleway"/>
              </a:rPr>
              <a:t>ГКУЗ "ДЕТСКИЙ САНАТОРИЙ "ЖЕМЧУЖИНА"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6283  </a:t>
            </a:r>
            <a:r>
              <a:rPr sz="950">
                <a:latin typeface="Raleway"/>
                <a:ea typeface="Raleway"/>
                <a:cs typeface="Raleway"/>
              </a:rPr>
              <a:t>ГБУЗ "ККБ № 2"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950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8026  </a:t>
            </a:r>
            <a:r>
              <a:rPr sz="950">
                <a:latin typeface="Raleway"/>
                <a:ea typeface="Raleway"/>
                <a:cs typeface="Raleway"/>
              </a:rPr>
              <a:t>ГАУЗ "ПЦ Г. НОВОРОССИЙСКА" МЗ КК</a:t>
            </a:r>
          </a:p>
        </p:txBody>
      </p:sp>
      <p:sp>
        <p:nvSpPr>
          <p:cNvPr id="10006" name="Rounded Rectangle 11">
            <a:extLst>
              <a:ext uri="{FF2B5EF4-FFF2-40B4-BE49-F238E27FC236}">
                <a16:creationId xmlns:a16="http://schemas.microsoft.com/office/drawing/2014/main" id="{BF73FF54-1DDB-435B-93AE-8E74D25665BA}"/>
              </a:ext>
            </a:extLst>
          </p:cNvPr>
          <p:cNvSpPr>
            <a:spLocks noGrp="1"/>
          </p:cNvSpPr>
          <p:nvPr/>
        </p:nvSpPr>
        <p:spPr>
          <a:xfrm>
            <a:off x="676275" y="5922600"/>
            <a:ext cx="9688536" cy="554400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83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Обратите внимание! Данный объём ошибок можно исправить в течение одного дня.</a:t>
            </a:r>
          </a:p>
        </p:txBody>
      </p:sp>
      <p:pic>
        <p:nvPicPr>
          <p:cNvPr id="10015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ФРМО. Ошибки</a:t>
            </a:r>
          </a:p>
        </p:txBody>
      </p:sp>
    </p:spTree>
    <p:extLst>
      <p:ext uri="{BB962C8B-B14F-4D97-AF65-F5344CB8AC3E}">
        <p14:creationId xmlns:p14="http://schemas.microsoft.com/office/powerpoint/2010/main" val="2165172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" name="TextBox 5">
            <a:extLst>
              <a:ext uri="{FF2B5EF4-FFF2-40B4-BE49-F238E27FC236}">
                <a16:creationId xmlns:a16="http://schemas.microsoft.com/office/drawing/2014/main" id="{B02678A6-0C0C-4C4A-B507-4E3094B004C8}"/>
              </a:ext>
            </a:extLst>
          </p:cNvPr>
          <p:cNvSpPr>
            <a:spLocks noGrp="1"/>
          </p:cNvSpPr>
          <p:nvPr/>
        </p:nvSpPr>
        <p:spPr>
          <a:xfrm>
            <a:off x="676275" y="1447800"/>
            <a:ext cx="9688536" cy="1992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0" i="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Организации, не согласованные на выгрузку, без критических ошибок, у которых не более 30 критических расхождений.</a:t>
            </a:r>
          </a:p>
        </p:txBody>
      </p:sp>
      <p:sp>
        <p:nvSpPr>
          <p:cNvPr id="10001" name="Rounded Rectangle 6">
            <a:extLst>
              <a:ext uri="{FF2B5EF4-FFF2-40B4-BE49-F238E27FC236}">
                <a16:creationId xmlns:a16="http://schemas.microsoft.com/office/drawing/2014/main" id="{C533EDB7-C178-4C68-9308-D0791F1E0789}"/>
              </a:ext>
            </a:extLst>
          </p:cNvPr>
          <p:cNvSpPr>
            <a:spLocks noGrp="1"/>
          </p:cNvSpPr>
          <p:nvPr/>
        </p:nvSpPr>
        <p:spPr>
          <a:xfrm>
            <a:off x="676275" y="1883400"/>
            <a:ext cx="2851200" cy="831600"/>
          </a:xfrm>
          <a:prstGeom prst="roundRect">
            <a:avLst>
              <a:gd name="adj" fmla="val 6000"/>
            </a:avLst>
          </a:prstGeom>
          <a:solidFill>
            <a:srgbClr val="DDEBF7"/>
          </a:solidFill>
          <a:ln w="9525">
            <a:solidFill>
              <a:srgbClr val="D9EA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anchor="t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2425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</a:t>
            </a:r>
          </a:p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950">
                <a:solidFill>
                  <a:srgbClr val="666666"/>
                </a:solidFill>
                <a:latin typeface="Raleway"/>
                <a:ea typeface="Raleway"/>
                <a:cs typeface="Raleway"/>
              </a:rPr>
              <a:t>организаций</a:t>
            </a:r>
          </a:p>
        </p:txBody>
      </p:sp>
      <p:sp>
        <p:nvSpPr>
          <p:cNvPr id="10002" name="TextBox 7">
            <a:extLst>
              <a:ext uri="{FF2B5EF4-FFF2-40B4-BE49-F238E27FC236}">
                <a16:creationId xmlns:a16="http://schemas.microsoft.com/office/drawing/2014/main" id="{47CAA3C0-E65C-46A0-B531-68AE6B3834D7}"/>
              </a:ext>
            </a:extLst>
          </p:cNvPr>
          <p:cNvSpPr>
            <a:spLocks noGrp="1"/>
          </p:cNvSpPr>
          <p:nvPr/>
        </p:nvSpPr>
        <p:spPr>
          <a:xfrm>
            <a:off x="676275" y="2754600"/>
            <a:ext cx="3150312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0406  </a:t>
            </a:r>
            <a:r>
              <a:rPr sz="1126">
                <a:latin typeface="Raleway"/>
                <a:ea typeface="Raleway"/>
                <a:cs typeface="Raleway"/>
              </a:rPr>
              <a:t>ГБУЗ "ГП ГОРОДА-КУРОРТА ГЕЛЕНДЖИК"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0503  </a:t>
            </a:r>
            <a:r>
              <a:rPr sz="1126">
                <a:latin typeface="Raleway"/>
                <a:ea typeface="Raleway"/>
                <a:cs typeface="Raleway"/>
              </a:rPr>
              <a:t>ГБУЗ "СТОМАТОЛОГИЧЕСКАЯ ПОЛИКЛИНИКА Г.ГОРЯЧИЙ КЛЮЧ"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0704  </a:t>
            </a:r>
            <a:r>
              <a:rPr sz="1126">
                <a:latin typeface="Raleway"/>
                <a:ea typeface="Raleway"/>
                <a:cs typeface="Raleway"/>
              </a:rPr>
              <a:t>ГБУЗ "ХОСПИС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0735  </a:t>
            </a:r>
            <a:r>
              <a:rPr sz="1126">
                <a:latin typeface="Raleway"/>
                <a:ea typeface="Raleway"/>
                <a:cs typeface="Raleway"/>
              </a:rPr>
              <a:t>ГБУЗ "ГП № 26 Г. КРАСНОДАРА"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0745  </a:t>
            </a:r>
            <a:r>
              <a:rPr sz="1126">
                <a:latin typeface="Raleway"/>
                <a:ea typeface="Raleway"/>
                <a:cs typeface="Raleway"/>
              </a:rPr>
              <a:t>ГБУЗ ДГП № 3 Г. КРАСНОДАРА МЗ КК</a:t>
            </a:r>
          </a:p>
        </p:txBody>
      </p:sp>
      <p:sp>
        <p:nvSpPr>
          <p:cNvPr id="10003" name="TextBox 8">
            <a:extLst>
              <a:ext uri="{FF2B5EF4-FFF2-40B4-BE49-F238E27FC236}">
                <a16:creationId xmlns:a16="http://schemas.microsoft.com/office/drawing/2014/main" id="{1B0C784F-D493-443A-8D2B-CC7FAF92C8ED}"/>
              </a:ext>
            </a:extLst>
          </p:cNvPr>
          <p:cNvSpPr>
            <a:spLocks noGrp="1"/>
          </p:cNvSpPr>
          <p:nvPr/>
        </p:nvSpPr>
        <p:spPr>
          <a:xfrm>
            <a:off x="3945387" y="2754600"/>
            <a:ext cx="3150312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1338  </a:t>
            </a:r>
            <a:r>
              <a:rPr sz="1126">
                <a:latin typeface="Raleway"/>
                <a:ea typeface="Raleway"/>
                <a:cs typeface="Raleway"/>
              </a:rPr>
              <a:t>ГБУЗ "УБ № 3 Г. СОЧИ"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2505  </a:t>
            </a:r>
            <a:r>
              <a:rPr sz="1126">
                <a:latin typeface="Raleway"/>
                <a:ea typeface="Raleway"/>
                <a:cs typeface="Raleway"/>
              </a:rPr>
              <a:t>ГБУЗ "СТОМАТОЛОГИЧЕСКАЯ ПОЛИКЛИНИКА ЕЙСКОГО РАЙОНА"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6240  </a:t>
            </a:r>
            <a:r>
              <a:rPr sz="1126">
                <a:latin typeface="Raleway"/>
                <a:ea typeface="Raleway"/>
                <a:cs typeface="Raleway"/>
              </a:rPr>
              <a:t>ГБУЗ ЦЕНТР ПРОФИЛАКТИКИ СПИД №2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6279  </a:t>
            </a:r>
            <a:r>
              <a:rPr sz="1126">
                <a:latin typeface="Raleway"/>
                <a:ea typeface="Raleway"/>
                <a:cs typeface="Raleway"/>
              </a:rPr>
              <a:t>ГБУЗ БЮРО СМЭ № 2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6288  </a:t>
            </a:r>
            <a:r>
              <a:rPr sz="1126">
                <a:latin typeface="Raleway"/>
                <a:ea typeface="Raleway"/>
                <a:cs typeface="Raleway"/>
              </a:rPr>
              <a:t>ГБУЗ "БЮРО ПАТАНАТОМИИ" МЗ КК</a:t>
            </a:r>
          </a:p>
        </p:txBody>
      </p:sp>
      <p:sp>
        <p:nvSpPr>
          <p:cNvPr id="10004" name="TextBox 9">
            <a:extLst>
              <a:ext uri="{FF2B5EF4-FFF2-40B4-BE49-F238E27FC236}">
                <a16:creationId xmlns:a16="http://schemas.microsoft.com/office/drawing/2014/main" id="{CD873E93-0102-434E-81E4-45386DAB8D8F}"/>
              </a:ext>
            </a:extLst>
          </p:cNvPr>
          <p:cNvSpPr>
            <a:spLocks noGrp="1"/>
          </p:cNvSpPr>
          <p:nvPr/>
        </p:nvSpPr>
        <p:spPr>
          <a:xfrm>
            <a:off x="7214498" y="2754600"/>
            <a:ext cx="3150312" cy="293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8010  </a:t>
            </a:r>
            <a:r>
              <a:rPr sz="1126">
                <a:latin typeface="Raleway"/>
                <a:ea typeface="Raleway"/>
                <a:cs typeface="Raleway"/>
              </a:rPr>
              <a:t>ГБУЗ "ГП № 2 Г. НОВОРОССИЙСКА"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8015  </a:t>
            </a:r>
            <a:r>
              <a:rPr sz="1126">
                <a:latin typeface="Raleway"/>
                <a:ea typeface="Raleway"/>
                <a:cs typeface="Raleway"/>
              </a:rPr>
              <a:t>ГАУЗ "СТОМАТОЛОГИЧЕСКАЯ ПОЛИКЛИНИКА Г.НОВОРОССИЙСКА" МЗ КК</a:t>
            </a:r>
          </a:p>
          <a:p>
            <a:pPr>
              <a:lnSpc>
                <a:spcPct val="125000"/>
              </a:lnSpc>
              <a:buNone/>
              <a:defRPr>
                <a:latin typeface="Raleway"/>
                <a:ea typeface="Raleway"/>
                <a:cs typeface="Raleway"/>
              </a:defRPr>
            </a:pPr>
            <a:r>
              <a:rPr sz="1126" b="1">
                <a:solidFill>
                  <a:srgbClr val="00B0F0"/>
                </a:solidFill>
                <a:latin typeface="Raleway Medium"/>
                <a:ea typeface="Raleway Medium"/>
                <a:cs typeface="Raleway Medium"/>
              </a:rPr>
              <a:t>8025  </a:t>
            </a:r>
            <a:r>
              <a:rPr sz="1126">
                <a:latin typeface="Raleway"/>
                <a:ea typeface="Raleway"/>
                <a:cs typeface="Raleway"/>
              </a:rPr>
              <a:t>ГБУЗ "ГП № 8 Г. НОВОРОССИЙСКА" МЗ КК</a:t>
            </a:r>
          </a:p>
        </p:txBody>
      </p:sp>
      <p:sp>
        <p:nvSpPr>
          <p:cNvPr id="10005" name="Rounded Rectangle 10">
            <a:extLst>
              <a:ext uri="{FF2B5EF4-FFF2-40B4-BE49-F238E27FC236}">
                <a16:creationId xmlns:a16="http://schemas.microsoft.com/office/drawing/2014/main" id="{A375F4A9-AE00-4CF1-BA3B-CE8EA1B00F10}"/>
              </a:ext>
            </a:extLst>
          </p:cNvPr>
          <p:cNvSpPr>
            <a:spLocks noGrp="1"/>
          </p:cNvSpPr>
          <p:nvPr/>
        </p:nvSpPr>
        <p:spPr>
          <a:xfrm>
            <a:off x="676275" y="5922600"/>
            <a:ext cx="9688536" cy="554400"/>
          </a:xfrm>
          <a:prstGeom prst="roundRect">
            <a:avLst>
              <a:gd name="adj" fmla="val 6000"/>
            </a:avLst>
          </a:prstGeom>
          <a:solidFill>
            <a:srgbClr val="FFF2CC"/>
          </a:solidFill>
          <a:ln w="9525">
            <a:solidFill>
              <a:srgbClr val="FFD9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73152" rIns="137160" bIns="73152" anchor="ctr"/>
          <a:lstStyle/>
          <a:p>
            <a:pPr algn="l">
              <a:buNone/>
              <a:defRPr>
                <a:latin typeface="Raleway"/>
                <a:ea typeface="Raleway"/>
                <a:cs typeface="Raleway"/>
              </a:defRPr>
            </a:pPr>
            <a:r>
              <a:rPr sz="1083">
                <a:solidFill>
                  <a:srgbClr val="ED7D31"/>
                </a:solidFill>
                <a:latin typeface="Raleway"/>
                <a:ea typeface="Raleway"/>
                <a:cs typeface="Raleway"/>
              </a:rPr>
              <a:t>Обратите внимание! Данный объём расхождений можно исправить в течение одного дня.</a:t>
            </a:r>
          </a:p>
        </p:txBody>
      </p:sp>
      <p:pic>
        <p:nvPicPr>
          <p:cNvPr id="10013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574" y="370775"/>
            <a:ext cx="644898" cy="811779"/>
          </a:xfrm>
          <a:prstGeom prst="rect">
            <a:avLst/>
          </a:prstGeom>
        </p:spPr>
      </p:pic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4E1BE09B-FD34-46AB-8EC3-0F46A185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90525"/>
            <a:ext cx="9000000" cy="950000"/>
          </a:xfrm>
        </p:spPr>
        <p:txBody>
          <a:bodyPr>
            <a:normAutofit/>
          </a:bodyPr>
          <a:lstStyle/>
          <a:p>
            <a:pPr>
              <a:buNone/>
              <a:defRPr>
                <a:latin typeface="Raleway Light"/>
                <a:ea typeface="Raleway Light"/>
                <a:cs typeface="Raleway Light"/>
              </a:defRPr>
            </a:pPr>
            <a:r>
              <a:rPr sz="3000" b="0">
                <a:gradFill>
                  <a:gsLst>
                    <a:gs pos="0">
                      <a:srgbClr val="003C69"/>
                    </a:gs>
                    <a:gs pos="74000">
                      <a:srgbClr val="09B9FF"/>
                    </a:gs>
                    <a:gs pos="83000">
                      <a:srgbClr val="09B9FF"/>
                    </a:gs>
                    <a:gs pos="100000">
                      <a:srgbClr val="0098D8"/>
                    </a:gs>
                  </a:gsLst>
                  <a:lin ang="10800000" scaled="1"/>
                </a:gradFill>
                <a:latin typeface="Raleway Light"/>
                <a:ea typeface="Raleway Light"/>
                <a:cs typeface="Raleway Light"/>
              </a:rPr>
              <a:t>Выгрузка ФРМО. Расхождения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1108894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4065</Words>
  <Application>Microsoft Office PowerPoint</Application>
  <DocSecurity>0</DocSecurity>
  <PresentationFormat>Широкоэкранный</PresentationFormat>
  <Paragraphs>586</Paragraphs>
  <Slides>37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Raleway Light</vt:lpstr>
      <vt:lpstr>Calibri Light</vt:lpstr>
      <vt:lpstr>Calibri</vt:lpstr>
      <vt:lpstr>Raleway Medium</vt:lpstr>
      <vt:lpstr>Raleway</vt:lpstr>
      <vt:lpstr>Arial</vt:lpstr>
      <vt:lpstr>Тема Office</vt:lpstr>
      <vt:lpstr>Презентация PowerPoint</vt:lpstr>
      <vt:lpstr>Динамика (обновление)</vt:lpstr>
      <vt:lpstr>54 организации с оптимальными показателями</vt:lpstr>
      <vt:lpstr>Организации со 100% выгрузкой сотрудников</vt:lpstr>
      <vt:lpstr>Настроенные организации: нужен постоянный контроль</vt:lpstr>
      <vt:lpstr>Организации, требующие внимания (1/2)</vt:lpstr>
      <vt:lpstr>Организации, требующие внимания (2/2)</vt:lpstr>
      <vt:lpstr>Выгрузка ФРМО. Ошибки</vt:lpstr>
      <vt:lpstr>Выгрузка ФРМО. Расхождения</vt:lpstr>
      <vt:lpstr>Выгрузка ФРМО. Расхождения</vt:lpstr>
      <vt:lpstr>Выгрузка ФРМО. Блокировка</vt:lpstr>
      <vt:lpstr>После синхронизации</vt:lpstr>
      <vt:lpstr>После синхронизации</vt:lpstr>
      <vt:lpstr>Схема работы</vt:lpstr>
      <vt:lpstr>Статусы до начала выгрузки</vt:lpstr>
      <vt:lpstr>Статусы в процессе выгрузки</vt:lpstr>
      <vt:lpstr>После синхронизации</vt:lpstr>
      <vt:lpstr>После синхронизации</vt:lpstr>
      <vt:lpstr>После синхронизации</vt:lpstr>
      <vt:lpstr>Новые доработки</vt:lpstr>
      <vt:lpstr>Коечный фонд</vt:lpstr>
      <vt:lpstr>Коечный фонд</vt:lpstr>
      <vt:lpstr>Коечный фонд</vt:lpstr>
      <vt:lpstr>Прикреплённое население: объединение адресов</vt:lpstr>
      <vt:lpstr>Исправление расхождений между ФРМО и РРМО: здания</vt:lpstr>
      <vt:lpstr>Исправление расхождений между ФРМО и РРМО: здания</vt:lpstr>
      <vt:lpstr>Выгрузка в ФРМР и ставка "Иные профессии"</vt:lpstr>
      <vt:lpstr>Выгрузка в ФРМР и ставка "Иные профессии": примеры</vt:lpstr>
      <vt:lpstr>Выгрузка в ФРМР и ставка "Иные профессии": примеры</vt:lpstr>
      <vt:lpstr>Выгрузка в ФРМР и ставка "Иные профессии": примеры</vt:lpstr>
      <vt:lpstr>Выгрузка в ФРМР и ставка "Иные профессии": примеры</vt:lpstr>
      <vt:lpstr>Выгрузка в ФРМР и ставка "Иные профессии": примеры</vt:lpstr>
      <vt:lpstr>Распространённые ошибки</vt:lpstr>
      <vt:lpstr>Распространённые ошибки</vt:lpstr>
      <vt:lpstr>Информационный портал</vt:lpstr>
      <vt:lpstr>Куда обращаться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User1</cp:lastModifiedBy>
  <cp:revision>1</cp:revision>
  <dcterms:created xsi:type="dcterms:W3CDTF">2026-07-20T07:58:22Z</dcterms:created>
  <dcterms:modified xsi:type="dcterms:W3CDTF">2026-07-21T05:43:12Z</dcterms:modified>
</cp:coreProperties>
</file>